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7.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8" r:id="rId5"/>
    <p:sldMasterId id="2147483693" r:id="rId6"/>
    <p:sldMasterId id="2147483700" r:id="rId7"/>
    <p:sldMasterId id="2147483705" r:id="rId8"/>
    <p:sldMasterId id="2147483710" r:id="rId9"/>
    <p:sldMasterId id="2147483715" r:id="rId10"/>
    <p:sldMasterId id="2147483720" r:id="rId11"/>
  </p:sldMasterIdLst>
  <p:notesMasterIdLst>
    <p:notesMasterId r:id="rId31"/>
  </p:notesMasterIdLst>
  <p:handoutMasterIdLst>
    <p:handoutMasterId r:id="rId32"/>
  </p:handoutMasterIdLst>
  <p:sldIdLst>
    <p:sldId id="311" r:id="rId12"/>
    <p:sldId id="335" r:id="rId13"/>
    <p:sldId id="381" r:id="rId14"/>
    <p:sldId id="429" r:id="rId15"/>
    <p:sldId id="430" r:id="rId16"/>
    <p:sldId id="336" r:id="rId17"/>
    <p:sldId id="431" r:id="rId18"/>
    <p:sldId id="421" r:id="rId19"/>
    <p:sldId id="422" r:id="rId20"/>
    <p:sldId id="423" r:id="rId21"/>
    <p:sldId id="424" r:id="rId22"/>
    <p:sldId id="426" r:id="rId23"/>
    <p:sldId id="425" r:id="rId24"/>
    <p:sldId id="428" r:id="rId25"/>
    <p:sldId id="432" r:id="rId26"/>
    <p:sldId id="433" r:id="rId27"/>
    <p:sldId id="411" r:id="rId28"/>
    <p:sldId id="417" r:id="rId29"/>
    <p:sldId id="397" r:id="rId30"/>
  </p:sldIdLst>
  <p:sldSz cx="9144000" cy="5143500" type="screen16x9"/>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0ECDBD7-4E1F-496D-B6F2-54A702A40D24}">
          <p14:sldIdLst>
            <p14:sldId id="311"/>
          </p14:sldIdLst>
        </p14:section>
        <p14:section name="Untitled Section" id="{C4770FEC-EEC2-4EF4-A8F0-8182CF403A64}">
          <p14:sldIdLst>
            <p14:sldId id="335"/>
            <p14:sldId id="381"/>
            <p14:sldId id="429"/>
            <p14:sldId id="430"/>
            <p14:sldId id="336"/>
            <p14:sldId id="431"/>
            <p14:sldId id="421"/>
            <p14:sldId id="422"/>
            <p14:sldId id="423"/>
            <p14:sldId id="424"/>
            <p14:sldId id="426"/>
            <p14:sldId id="425"/>
            <p14:sldId id="428"/>
            <p14:sldId id="432"/>
            <p14:sldId id="433"/>
            <p14:sldId id="411"/>
            <p14:sldId id="417"/>
            <p14:sldId id="397"/>
          </p14:sldIdLst>
        </p14:section>
        <p14:section name="Untitled Section" id="{9C5F44EC-C021-494C-9E0B-7CCC8E5B1142}">
          <p14:sldIdLst/>
        </p14:section>
      </p14:sectionLst>
    </p:ex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 uri="{2D200454-40CA-4A62-9FC3-DE9A4176ACB9}">
      <p15:notesGuideLst xmlns=""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rzewozniak  Nicole" initials="PN"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81C"/>
    <a:srgbClr val="00A050"/>
    <a:srgbClr val="FFFFFF"/>
    <a:srgbClr val="C02050"/>
    <a:srgbClr val="E8F4F0"/>
    <a:srgbClr val="702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9" autoAdjust="0"/>
    <p:restoredTop sz="75420" autoAdjust="0"/>
  </p:normalViewPr>
  <p:slideViewPr>
    <p:cSldViewPr>
      <p:cViewPr varScale="1">
        <p:scale>
          <a:sx n="73" d="100"/>
          <a:sy n="73" d="100"/>
        </p:scale>
        <p:origin x="-1314" y="-9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20" d="100"/>
        <a:sy n="120" d="100"/>
      </p:scale>
      <p:origin x="0" y="-5409"/>
    </p:cViewPr>
  </p:sorterViewPr>
  <p:notesViewPr>
    <p:cSldViewPr>
      <p:cViewPr varScale="1">
        <p:scale>
          <a:sx n="62" d="100"/>
          <a:sy n="62" d="100"/>
        </p:scale>
        <p:origin x="-2946" y="-9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239B4765-A133-4BBE-AAB0-442DBD41A55E}" type="datetimeFigureOut">
              <a:rPr lang="en-GB" smtClean="0"/>
              <a:t>10/01/2018</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B7B9907A-72EF-4AD4-9791-159CFE3DDF18}" type="slidenum">
              <a:rPr lang="en-GB" smtClean="0"/>
              <a:t>‹#›</a:t>
            </a:fld>
            <a:endParaRPr lang="en-GB"/>
          </a:p>
        </p:txBody>
      </p:sp>
    </p:spTree>
    <p:extLst>
      <p:ext uri="{BB962C8B-B14F-4D97-AF65-F5344CB8AC3E}">
        <p14:creationId xmlns:p14="http://schemas.microsoft.com/office/powerpoint/2010/main" val="33917776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DB2BA8F-77E7-4D74-8429-FEA15301A487}" type="datetimeFigureOut">
              <a:rPr lang="en-GB" smtClean="0"/>
              <a:t>10/01/2018</a:t>
            </a:fld>
            <a:endParaRPr lang="en-GB"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73BD2BE-0D39-469E-8B13-E83FE0E0A27D}" type="slidenum">
              <a:rPr lang="en-GB" smtClean="0"/>
              <a:t>‹#›</a:t>
            </a:fld>
            <a:endParaRPr lang="en-GB" dirty="0"/>
          </a:p>
        </p:txBody>
      </p:sp>
    </p:spTree>
    <p:extLst>
      <p:ext uri="{BB962C8B-B14F-4D97-AF65-F5344CB8AC3E}">
        <p14:creationId xmlns:p14="http://schemas.microsoft.com/office/powerpoint/2010/main" val="70826966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73BD2BE-0D39-469E-8B13-E83FE0E0A27D}" type="slidenum">
              <a:rPr lang="en-GB" smtClean="0"/>
              <a:t>1</a:t>
            </a:fld>
            <a:endParaRPr lang="en-GB" dirty="0"/>
          </a:p>
        </p:txBody>
      </p:sp>
    </p:spTree>
    <p:extLst>
      <p:ext uri="{BB962C8B-B14F-4D97-AF65-F5344CB8AC3E}">
        <p14:creationId xmlns:p14="http://schemas.microsoft.com/office/powerpoint/2010/main" val="1751827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NATIONAL HEALTH SERVICE, ENGLAND AND WALES</a:t>
            </a:r>
          </a:p>
          <a:p>
            <a:r>
              <a:rPr lang="en-GB" dirty="0"/>
              <a:t>The Health Service (Control of Patient Information) Regulations 2002</a:t>
            </a:r>
          </a:p>
          <a:p>
            <a:endParaRPr lang="en-GB" dirty="0"/>
          </a:p>
          <a:p>
            <a:r>
              <a:rPr lang="en-GB" dirty="0"/>
              <a:t>Reg 3 Communicable disease and other risks to public health</a:t>
            </a:r>
          </a:p>
          <a:p>
            <a:r>
              <a:rPr lang="en-GB" dirty="0"/>
              <a:t>(1) Subject to paragraphs (2) and (3) and regulation 7, confidential patient information may be processed with a view to— </a:t>
            </a:r>
          </a:p>
          <a:p>
            <a:r>
              <a:rPr lang="en-GB" dirty="0"/>
              <a:t>(a) diagnosing communicable diseases and other risks to public health;</a:t>
            </a:r>
          </a:p>
          <a:p>
            <a:r>
              <a:rPr lang="en-GB" dirty="0"/>
              <a:t>(b) recognising trends in such diseases and risks;</a:t>
            </a:r>
          </a:p>
          <a:p>
            <a:r>
              <a:rPr lang="en-GB" dirty="0"/>
              <a:t>(c) controlling and preventing the spread of such diseases and risks;</a:t>
            </a:r>
          </a:p>
          <a:p>
            <a:r>
              <a:rPr lang="en-GB" dirty="0"/>
              <a:t>(d) monitoring and managing—</a:t>
            </a:r>
          </a:p>
          <a:p>
            <a:r>
              <a:rPr lang="en-GB" dirty="0"/>
              <a:t>(</a:t>
            </a:r>
            <a:r>
              <a:rPr lang="en-GB" dirty="0" err="1"/>
              <a:t>i</a:t>
            </a:r>
            <a:r>
              <a:rPr lang="en-GB" dirty="0"/>
              <a:t>) outbreaks of communicable disease;</a:t>
            </a:r>
          </a:p>
          <a:p>
            <a:r>
              <a:rPr lang="en-GB" dirty="0"/>
              <a:t>(ii) incidents of exposure to communicable disease;</a:t>
            </a:r>
          </a:p>
          <a:p>
            <a:r>
              <a:rPr lang="en-GB" dirty="0"/>
              <a:t>(iii) the delivery, efficacy and safety of immunisation programmes;</a:t>
            </a:r>
          </a:p>
          <a:p>
            <a:r>
              <a:rPr lang="en-GB" dirty="0"/>
              <a:t>(iv) adverse reactions to vaccines and medicines;</a:t>
            </a:r>
          </a:p>
          <a:p>
            <a:r>
              <a:rPr lang="en-GB" dirty="0"/>
              <a:t>(v) risks of infection acquired from food or the environment (including water supplies);</a:t>
            </a:r>
          </a:p>
          <a:p>
            <a:r>
              <a:rPr lang="en-GB" dirty="0"/>
              <a:t>(vi) the giving of information to persons about the diagnosis of communicable disease and risks of acquiring such disease.</a:t>
            </a:r>
          </a:p>
          <a:p>
            <a:r>
              <a:rPr lang="en-GB" dirty="0"/>
              <a:t>(2) For the purposes of this regulation, “processing” includes any operations, or set of operations set out in regulation 2(2) which are undertaken for the purposes set out in paragraph (1). </a:t>
            </a:r>
          </a:p>
          <a:p>
            <a:r>
              <a:rPr lang="en-GB" dirty="0"/>
              <a:t>(3) The processing of confidential patient information for the purposes specified in paragraph (1) may be undertaken by— </a:t>
            </a:r>
          </a:p>
          <a:p>
            <a:r>
              <a:rPr lang="en-GB" dirty="0"/>
              <a:t>(a) the Public Health Laboratory Service;</a:t>
            </a:r>
          </a:p>
          <a:p>
            <a:r>
              <a:rPr lang="en-GB" dirty="0"/>
              <a:t>(b) persons employed or engaged for the purposes of the health service;</a:t>
            </a:r>
          </a:p>
          <a:p>
            <a:r>
              <a:rPr lang="en-GB" dirty="0"/>
              <a:t>(c) other persons employed or engaged by a Government Department or other public authority in communicable disease surveillance.</a:t>
            </a:r>
          </a:p>
          <a:p>
            <a:r>
              <a:rPr lang="en-GB" dirty="0"/>
              <a:t>(4) Where the Secretary of State considers that it is necessary to process patient information for a purpose specified in paragraph (1), he may give notice to any body or person specified in paragraph (3) to require that body or person to process that information for that purpose and any such notice may require that the information is processed forthwith or within such period as is specified in the notice. </a:t>
            </a:r>
          </a:p>
          <a:p>
            <a:r>
              <a:rPr lang="en-GB" dirty="0"/>
              <a:t>(5) Where confidential information is processed under this regulation, the bodies and persons specified in paragraph (3) shall make available to the Secretary of State such information as he may require to assist him in the investigation and audit of that processing and in his annual consideration of the provisions of these Regulations which is required by section 60(4) of the Act.</a:t>
            </a:r>
          </a:p>
        </p:txBody>
      </p:sp>
      <p:sp>
        <p:nvSpPr>
          <p:cNvPr id="4" name="Slide Number Placeholder 3"/>
          <p:cNvSpPr>
            <a:spLocks noGrp="1"/>
          </p:cNvSpPr>
          <p:nvPr>
            <p:ph type="sldNum" sz="quarter" idx="10"/>
          </p:nvPr>
        </p:nvSpPr>
        <p:spPr/>
        <p:txBody>
          <a:bodyPr/>
          <a:lstStyle/>
          <a:p>
            <a:fld id="{573BD2BE-0D39-469E-8B13-E83FE0E0A27D}" type="slidenum">
              <a:rPr lang="en-GB" smtClean="0"/>
              <a:t>10</a:t>
            </a:fld>
            <a:endParaRPr lang="en-GB" dirty="0"/>
          </a:p>
        </p:txBody>
      </p:sp>
    </p:spTree>
    <p:extLst>
      <p:ext uri="{BB962C8B-B14F-4D97-AF65-F5344CB8AC3E}">
        <p14:creationId xmlns:p14="http://schemas.microsoft.com/office/powerpoint/2010/main" val="4195316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Bef>
                <a:spcPts val="0"/>
              </a:spcBef>
            </a:pPr>
            <a:r>
              <a:rPr lang="en-GB" dirty="0"/>
              <a:t>Also still in development:</a:t>
            </a:r>
          </a:p>
          <a:p>
            <a:pPr>
              <a:lnSpc>
                <a:spcPct val="120000"/>
              </a:lnSpc>
              <a:spcBef>
                <a:spcPts val="0"/>
              </a:spcBef>
            </a:pPr>
            <a:endParaRPr lang="en-GB" dirty="0"/>
          </a:p>
          <a:p>
            <a:pPr marL="171450" marR="0" lvl="0" indent="-1714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GB" dirty="0"/>
              <a:t>How a national data opt-out should apply where a patient record contains details of another patient such as a record holding both a mother and child's details</a:t>
            </a:r>
          </a:p>
          <a:p>
            <a:pPr marL="171450" indent="-171450">
              <a:lnSpc>
                <a:spcPct val="120000"/>
              </a:lnSpc>
              <a:spcBef>
                <a:spcPts val="0"/>
              </a:spcBef>
              <a:buFont typeface="Arial" panose="020B0604020202020204" pitchFamily="34" charset="0"/>
              <a:buChar char="•"/>
            </a:pPr>
            <a:endParaRPr lang="en-GB" dirty="0"/>
          </a:p>
          <a:p>
            <a:pPr marL="171450" marR="0" lvl="0" indent="-1714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GB" dirty="0"/>
              <a:t>Whether there may be review points when a patient is prompted to consider their current national data opt-out choice, recognising that a patient can change their national data opt-out setting at any time</a:t>
            </a:r>
          </a:p>
          <a:p>
            <a:pPr>
              <a:lnSpc>
                <a:spcPct val="120000"/>
              </a:lnSpc>
              <a:spcBef>
                <a:spcPts val="0"/>
              </a:spcBef>
            </a:pPr>
            <a:endParaRPr lang="en-GB" dirty="0"/>
          </a:p>
          <a:p>
            <a:pPr marL="171450" indent="-171450">
              <a:lnSpc>
                <a:spcPct val="120000"/>
              </a:lnSpc>
              <a:spcBef>
                <a:spcPts val="0"/>
              </a:spcBef>
              <a:buFont typeface="Arial" panose="020B0604020202020204" pitchFamily="34" charset="0"/>
              <a:buChar char="•"/>
            </a:pPr>
            <a:r>
              <a:rPr lang="en-GB" dirty="0"/>
              <a:t>The minimum age at which a patient will be able to set a national data opt-out</a:t>
            </a:r>
          </a:p>
          <a:p>
            <a:pPr marL="171450" indent="-171450">
              <a:lnSpc>
                <a:spcPct val="120000"/>
              </a:lnSpc>
              <a:spcBef>
                <a:spcPts val="0"/>
              </a:spcBef>
              <a:buFont typeface="Arial" panose="020B0604020202020204" pitchFamily="34" charset="0"/>
              <a:buChar char="•"/>
            </a:pPr>
            <a:endParaRPr lang="en-GB" dirty="0"/>
          </a:p>
          <a:p>
            <a:pPr marL="171450" indent="-171450">
              <a:lnSpc>
                <a:spcPct val="120000"/>
              </a:lnSpc>
              <a:spcBef>
                <a:spcPts val="0"/>
              </a:spcBef>
              <a:buFont typeface="Arial" panose="020B0604020202020204" pitchFamily="34" charset="0"/>
              <a:buChar char="•"/>
            </a:pPr>
            <a:r>
              <a:rPr lang="en-GB" dirty="0"/>
              <a:t>The rules and procedures for a parent, guardian or those with legal responsibilities for children to be able to set a national data opt-out on their behalf</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the application of the national data opt-out to surveys</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the application of the national data opt-out to risk stratification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any other specific exemptions</a:t>
            </a:r>
          </a:p>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11</a:t>
            </a:fld>
            <a:endParaRPr lang="en-GB" dirty="0"/>
          </a:p>
        </p:txBody>
      </p:sp>
    </p:spTree>
    <p:extLst>
      <p:ext uri="{BB962C8B-B14F-4D97-AF65-F5344CB8AC3E}">
        <p14:creationId xmlns:p14="http://schemas.microsoft.com/office/powerpoint/2010/main" val="2866743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solidFill>
                  <a:prstClr val="black"/>
                </a:solidFill>
              </a:rPr>
              <a:pPr/>
              <a:t>13</a:t>
            </a:fld>
            <a:endParaRPr lang="en-GB" dirty="0">
              <a:solidFill>
                <a:prstClr val="black"/>
              </a:solidFill>
            </a:endParaRPr>
          </a:p>
        </p:txBody>
      </p:sp>
    </p:spTree>
    <p:extLst>
      <p:ext uri="{BB962C8B-B14F-4D97-AF65-F5344CB8AC3E}">
        <p14:creationId xmlns:p14="http://schemas.microsoft.com/office/powerpoint/2010/main" val="217317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14</a:t>
            </a:fld>
            <a:endParaRPr lang="en-GB" dirty="0"/>
          </a:p>
        </p:txBody>
      </p:sp>
    </p:spTree>
    <p:extLst>
      <p:ext uri="{BB962C8B-B14F-4D97-AF65-F5344CB8AC3E}">
        <p14:creationId xmlns:p14="http://schemas.microsoft.com/office/powerpoint/2010/main" val="25055595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Stage 1 is about raising awareness of the national data opt-out and how opt-out preferences can be set and changed.</a:t>
            </a:r>
          </a:p>
          <a:p>
            <a:endParaRPr lang="en-GB" sz="1200" dirty="0"/>
          </a:p>
          <a:p>
            <a:r>
              <a:rPr lang="en-GB" sz="1200" dirty="0"/>
              <a:t>The National Data Opt-out Programme are engaging as widely as possible with some circa 57000 organisations across the health and care system.</a:t>
            </a:r>
          </a:p>
          <a:p>
            <a:endParaRPr lang="en-GB" sz="1200" dirty="0"/>
          </a:p>
          <a:p>
            <a:r>
              <a:rPr lang="en-GB" dirty="0"/>
              <a:t>Engagement from January 2018 will be to ready the health and care service to enable conversations between patients and health and care professional about national data opt-outs, data sharing and the ways in which patients can set and change their opt-out preferences along with signposting to where more resources and materials will be available.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Tree>
    <p:extLst>
      <p:ext uri="{BB962C8B-B14F-4D97-AF65-F5344CB8AC3E}">
        <p14:creationId xmlns:p14="http://schemas.microsoft.com/office/powerpoint/2010/main" val="37313631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Will concentrate on de</a:t>
            </a:r>
            <a:r>
              <a:rPr lang="en-GB" sz="1200" dirty="0"/>
              <a:t>veloping content that can be used in a range of materials and this will be focused on the national data opt-out</a:t>
            </a:r>
          </a:p>
          <a:p>
            <a:endParaRPr lang="en-GB" dirty="0"/>
          </a:p>
          <a:p>
            <a:r>
              <a:rPr lang="en-GB" dirty="0"/>
              <a:t>3 layers of content will be made available:</a:t>
            </a:r>
          </a:p>
          <a:p>
            <a:pPr marL="342900" indent="-342900">
              <a:buFont typeface="Arial" panose="020B0604020202020204" pitchFamily="34" charset="0"/>
              <a:buChar char="•"/>
            </a:pPr>
            <a:r>
              <a:rPr lang="en-GB" sz="2400" dirty="0"/>
              <a:t>Level 1 simple easy read information – these will be made available</a:t>
            </a:r>
          </a:p>
          <a:p>
            <a:pPr marL="342900" indent="-342900">
              <a:buFont typeface="Arial" panose="020B0604020202020204" pitchFamily="34" charset="0"/>
              <a:buChar char="•"/>
            </a:pPr>
            <a:r>
              <a:rPr lang="en-GB" sz="2400" dirty="0"/>
              <a:t>Level 2 more detailed explanations and answers to more complex questions for those that want fuller understanding – these materials will be hosted and available from a national website but could be taken and made available through local channels as well</a:t>
            </a:r>
          </a:p>
          <a:p>
            <a:pPr marL="342900" indent="-342900">
              <a:buFont typeface="Arial" panose="020B0604020202020204" pitchFamily="34" charset="0"/>
              <a:buChar char="•"/>
            </a:pPr>
            <a:r>
              <a:rPr lang="en-GB" sz="2400" dirty="0"/>
              <a:t>Level 3 technical guidance and answers to very specific questions – these materials will be hosted and available from a national website</a:t>
            </a:r>
          </a:p>
          <a:p>
            <a:pPr marL="0" indent="0">
              <a:buFont typeface="Arial" panose="020B0604020202020204" pitchFamily="34" charset="0"/>
              <a:buNone/>
            </a:pPr>
            <a:endParaRPr lang="en-GB" sz="2400" dirty="0"/>
          </a:p>
          <a:p>
            <a:pPr marL="0" indent="0">
              <a:buFont typeface="Arial" panose="020B0604020202020204" pitchFamily="34" charset="0"/>
              <a:buNone/>
            </a:pPr>
            <a:r>
              <a:rPr lang="en-GB" sz="2400" dirty="0"/>
              <a:t>These products and materials will communicate the opt-out and help raise awareness across the health and care system and help patients and the workforce to understand:</a:t>
            </a:r>
          </a:p>
          <a:p>
            <a:pPr marL="342900" indent="-342900">
              <a:buFont typeface="Arial" panose="020B0604020202020204" pitchFamily="34" charset="0"/>
              <a:buChar char="•"/>
            </a:pPr>
            <a:r>
              <a:rPr lang="en-GB" sz="2400" dirty="0"/>
              <a:t>How an opt-out can be recorded</a:t>
            </a:r>
          </a:p>
          <a:p>
            <a:pPr marL="342900" indent="-342900">
              <a:buFont typeface="Arial" panose="020B0604020202020204" pitchFamily="34" charset="0"/>
              <a:buChar char="•"/>
            </a:pPr>
            <a:r>
              <a:rPr lang="en-GB" sz="2400" dirty="0"/>
              <a:t>When an opt-out will be applied</a:t>
            </a:r>
          </a:p>
          <a:p>
            <a:pPr marL="342900" indent="-342900">
              <a:buFont typeface="Arial" panose="020B0604020202020204" pitchFamily="34" charset="0"/>
              <a:buChar char="•"/>
            </a:pPr>
            <a:r>
              <a:rPr lang="en-GB" sz="2400" dirty="0"/>
              <a:t>How an opt-out can be applied</a:t>
            </a:r>
          </a:p>
          <a:p>
            <a:pPr marL="0" indent="0">
              <a:buFont typeface="Arial" panose="020B0604020202020204" pitchFamily="34" charset="0"/>
              <a:buNone/>
            </a:pPr>
            <a:endParaRPr lang="en-GB" sz="2400" dirty="0"/>
          </a:p>
          <a:p>
            <a:r>
              <a:rPr lang="en-GB" sz="1000" dirty="0"/>
              <a:t>The intent is to provide information on data sharing and benefits rather than promote the national data opt-out though ensuring it is clearly referenced through these materials and for those that want to know more they are able to easily identify and access where more information is held</a:t>
            </a:r>
          </a:p>
          <a:p>
            <a:endParaRPr lang="en-GB" sz="1000" dirty="0"/>
          </a:p>
          <a:p>
            <a:r>
              <a:rPr lang="en-GB" sz="1000" dirty="0"/>
              <a:t>The National Data Opt-out Programme are also looking at what can be done in parallel to support messaging and approaches to communicating on General Data Protection Regulations</a:t>
            </a:r>
          </a:p>
          <a:p>
            <a:endParaRPr lang="en-GB" sz="1000" dirty="0"/>
          </a:p>
          <a:p>
            <a:r>
              <a:rPr lang="en-GB" sz="1000" dirty="0"/>
              <a:t>We expect communication materials to point out to other key supporting resources such as </a:t>
            </a:r>
            <a:r>
              <a:rPr lang="en-GB" sz="1000" baseline="0" dirty="0"/>
              <a:t>“Understanding Patient Data” which has case studies on data sharing and information on “Supporting Conversations” with patients and is supported by t</a:t>
            </a:r>
            <a:r>
              <a:rPr lang="en-GB" sz="1000" dirty="0"/>
              <a:t>he </a:t>
            </a:r>
            <a:r>
              <a:rPr lang="en-GB" sz="1000" dirty="0" err="1"/>
              <a:t>Wellcome</a:t>
            </a:r>
            <a:r>
              <a:rPr lang="en-GB" sz="1000" baseline="0" dirty="0"/>
              <a:t> Trust</a:t>
            </a:r>
          </a:p>
          <a:p>
            <a:endParaRPr lang="en-GB" sz="1000" dirty="0"/>
          </a:p>
          <a:p>
            <a:r>
              <a:rPr lang="en-GB" sz="1000" dirty="0"/>
              <a:t>The Royal College of General Practitioners are also being commissioned to develop supporting implementation materials</a:t>
            </a:r>
            <a:endParaRPr lang="en-GB" sz="1000" baseline="0" dirty="0"/>
          </a:p>
        </p:txBody>
      </p:sp>
      <p:sp>
        <p:nvSpPr>
          <p:cNvPr id="4" name="Slide Number Placeholder 3"/>
          <p:cNvSpPr>
            <a:spLocks noGrp="1"/>
          </p:cNvSpPr>
          <p:nvPr>
            <p:ph type="sldNum" sz="quarter" idx="10"/>
          </p:nvPr>
        </p:nvSpPr>
        <p:spPr/>
        <p:txBody>
          <a:bodyPr/>
          <a:lstStyle/>
          <a:p>
            <a:fld id="{573BD2BE-0D39-469E-8B13-E83FE0E0A27D}" type="slidenum">
              <a:rPr lang="en-GB" smtClean="0"/>
              <a:t>16</a:t>
            </a:fld>
            <a:endParaRPr lang="en-GB" dirty="0"/>
          </a:p>
        </p:txBody>
      </p:sp>
    </p:spTree>
    <p:extLst>
      <p:ext uri="{BB962C8B-B14F-4D97-AF65-F5344CB8AC3E}">
        <p14:creationId xmlns:p14="http://schemas.microsoft.com/office/powerpoint/2010/main" val="20246343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17</a:t>
            </a:fld>
            <a:endParaRPr lang="en-GB" dirty="0"/>
          </a:p>
        </p:txBody>
      </p:sp>
    </p:spTree>
    <p:extLst>
      <p:ext uri="{BB962C8B-B14F-4D97-AF65-F5344CB8AC3E}">
        <p14:creationId xmlns:p14="http://schemas.microsoft.com/office/powerpoint/2010/main" val="14765703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Determine who will have responsibility for ensuring the organisation is ready for handling enquiries about national data opt-outs</a:t>
            </a:r>
          </a:p>
          <a:p>
            <a:endParaRPr lang="en-GB" dirty="0"/>
          </a:p>
          <a:p>
            <a:r>
              <a:rPr lang="en-GB" dirty="0"/>
              <a:t>Determine which members of staff need to be made aware of the national data opt-out i.e. are there members of staff that do not come into contact with patients/service users that will require no or limited information about the national data opt-out?</a:t>
            </a:r>
          </a:p>
          <a:p>
            <a:endParaRPr lang="en-GB" dirty="0"/>
          </a:p>
          <a:p>
            <a:r>
              <a:rPr lang="en-GB" dirty="0"/>
              <a:t>Look at the materials/content provided by the programme and determine which content is going to be used and how its going to be used e.g. to be included in any Privacy Notice on the website and/or provided as a fact sheet that can be printed off for patients on request</a:t>
            </a:r>
          </a:p>
          <a:p>
            <a:endParaRPr lang="en-GB" dirty="0"/>
          </a:p>
          <a:p>
            <a:r>
              <a:rPr lang="en-GB" dirty="0"/>
              <a:t>Review existing materials e.g. posters, leaflets, website content, registration forms to check any processing of data are adequately described, any reference to existing opt-outs are still correct and what needs to be updated to mention the national data opt-out</a:t>
            </a:r>
          </a:p>
          <a:p>
            <a:endParaRPr lang="en-GB" dirty="0"/>
          </a:p>
          <a:p>
            <a:r>
              <a:rPr lang="en-GB" dirty="0"/>
              <a:t>Decide how, where and when information about data use and the national data opt-out will be publicised</a:t>
            </a:r>
          </a:p>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18</a:t>
            </a:fld>
            <a:endParaRPr lang="en-GB" dirty="0"/>
          </a:p>
        </p:txBody>
      </p:sp>
    </p:spTree>
    <p:extLst>
      <p:ext uri="{BB962C8B-B14F-4D97-AF65-F5344CB8AC3E}">
        <p14:creationId xmlns:p14="http://schemas.microsoft.com/office/powerpoint/2010/main" val="36014836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19</a:t>
            </a:fld>
            <a:endParaRPr lang="en-GB" dirty="0"/>
          </a:p>
        </p:txBody>
      </p:sp>
    </p:spTree>
    <p:extLst>
      <p:ext uri="{BB962C8B-B14F-4D97-AF65-F5344CB8AC3E}">
        <p14:creationId xmlns:p14="http://schemas.microsoft.com/office/powerpoint/2010/main" val="1414912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2</a:t>
            </a:fld>
            <a:endParaRPr lang="en-GB" dirty="0"/>
          </a:p>
        </p:txBody>
      </p:sp>
    </p:spTree>
    <p:extLst>
      <p:ext uri="{BB962C8B-B14F-4D97-AF65-F5344CB8AC3E}">
        <p14:creationId xmlns:p14="http://schemas.microsoft.com/office/powerpoint/2010/main" val="3851327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sz="1000" dirty="0"/>
              <a:t>It has been recognised that public trust in the use of personal confidential data has been eroded in recent years and steps needed to be taken to demonstrate trustworthiness and ensure that the public can have confidence in the system. As a result in September 2015, the Secretary of State for Health asked the National Data Guardian, to work alongside the Care Quality Commission (CQC), and carry out an intensive Review to recommend: new data security standards, a method for testing compliance against these standards, and a new consent or opt-out model for data sharing in relation to patient confidential data</a:t>
            </a:r>
          </a:p>
          <a:p>
            <a:endParaRPr lang="en-GB" sz="1000" dirty="0"/>
          </a:p>
          <a:p>
            <a:r>
              <a:rPr lang="en-GB" sz="1000" dirty="0"/>
              <a:t>In July 2016, the National Data Guardian’s Office published an independent review on data security, consent and opt-outs, followed by a public consultation that ran until September 2016. The review recommended a new opt-out model to give patients clear choices about how their information could be shared, and also included a set of agreed data security standards to ensure that the NHS keeps personal and confidential information safe and secure, particularly in the face of an increasingly digital world</a:t>
            </a:r>
          </a:p>
          <a:p>
            <a:endParaRPr lang="en-GB" sz="1000" dirty="0"/>
          </a:p>
          <a:p>
            <a:r>
              <a:rPr lang="en-GB" sz="1000" dirty="0"/>
              <a:t>Page 6 of Review of Data Security, Consent and Opt-Outs</a:t>
            </a:r>
          </a:p>
          <a:p>
            <a:r>
              <a:rPr lang="en-GB" sz="1000" dirty="0"/>
              <a:t>“1.32 The new model will not change the current system with regard to sharing for direct care. Relevant information about a patient should continue to be shared between health professionals in support of their care. An individual will still be able to ask their doctor or other healthcare professional not to share a particular piece of information with others involved in providing their care and should be asked for their explicit consent before access to their whole record is given. Similarly, health and social care integration has been driving local innovation in services which rely on (appropriate and legal) sharing of personal confidential data. Different parts of the country have already put arrangements in place to help people to understand how their data is being used to support care such as the Leeds Care Record, and the North West London Integrated Care Pioneer. In recognition of the value of these local innovations, the Review has sought to develop a solution that complements rather than conflicts with what is being achieved locally.“</a:t>
            </a:r>
          </a:p>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solidFill>
                  <a:prstClr val="black"/>
                </a:solidFill>
              </a:rPr>
              <a:pPr/>
              <a:t>3</a:t>
            </a:fld>
            <a:endParaRPr lang="en-GB" dirty="0">
              <a:solidFill>
                <a:prstClr val="black"/>
              </a:solidFill>
            </a:endParaRPr>
          </a:p>
        </p:txBody>
      </p:sp>
    </p:spTree>
    <p:extLst>
      <p:ext uri="{BB962C8B-B14F-4D97-AF65-F5344CB8AC3E}">
        <p14:creationId xmlns:p14="http://schemas.microsoft.com/office/powerpoint/2010/main" val="643286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sz="1200" dirty="0"/>
              <a:t>Members of the public will be able to start setting national data opt-outs from March 2018 (as part of ‘private beta’ testing), but the public launch of the service will be 25th May 2018, to align with new data protection legislation (GDPR).</a:t>
            </a:r>
          </a:p>
          <a:p>
            <a:pPr>
              <a:defRPr/>
            </a:pPr>
            <a:endParaRPr lang="en-GB" sz="1200" dirty="0"/>
          </a:p>
          <a:p>
            <a:pPr>
              <a:defRPr/>
            </a:pPr>
            <a:r>
              <a:rPr lang="en-GB" sz="1200" dirty="0"/>
              <a:t>Patients who had previously registered a ‘Type 2’ opt-out will be notified that this will be migrated to a National Data Opt-out, in line with the public launch in May 2018.</a:t>
            </a:r>
          </a:p>
          <a:p>
            <a:pPr>
              <a:defRPr/>
            </a:pPr>
            <a:endParaRPr lang="en-US" sz="1200" dirty="0">
              <a:ea typeface="ＭＳ Ｐゴシック" charset="0"/>
            </a:endParaRPr>
          </a:p>
          <a:p>
            <a:pPr>
              <a:defRPr/>
            </a:pPr>
            <a:r>
              <a:rPr lang="en-US" sz="1200" dirty="0">
                <a:ea typeface="ＭＳ Ｐゴシック" charset="0"/>
              </a:rPr>
              <a:t>Members of the public will be able to start setting national data opt-outs from 25 May 2018.</a:t>
            </a:r>
          </a:p>
          <a:p>
            <a:pPr>
              <a:defRPr/>
            </a:pPr>
            <a:endParaRPr lang="en-US" sz="1200" dirty="0">
              <a:ea typeface="ＭＳ Ｐゴシック" charset="0"/>
            </a:endParaRPr>
          </a:p>
          <a:p>
            <a:pPr>
              <a:defRPr/>
            </a:pPr>
            <a:r>
              <a:rPr lang="en-US" sz="1200" dirty="0">
                <a:ea typeface="ＭＳ Ｐゴシック" charset="0"/>
              </a:rPr>
              <a:t>The Department of Health will work with NHS England and NHS Digital to support all health and social care organisations to uphold the national data opt-out by 2020.</a:t>
            </a:r>
          </a:p>
          <a:p>
            <a:pPr>
              <a:defRPr/>
            </a:pPr>
            <a:r>
              <a:rPr lang="en-US" sz="1200" dirty="0">
                <a:ea typeface="ＭＳ Ｐゴシック" charset="0"/>
              </a:rPr>
              <a:t> 	</a:t>
            </a:r>
          </a:p>
          <a:p>
            <a:pPr>
              <a:defRPr/>
            </a:pPr>
            <a:r>
              <a:rPr lang="en-GB" dirty="0"/>
              <a:t>The national data opt-out will be referenced within communications on data use and sharing rather than the communications being focused on the national data opt-out alone. </a:t>
            </a:r>
          </a:p>
          <a:p>
            <a:pPr>
              <a:defRPr/>
            </a:pPr>
            <a:endParaRPr lang="en-GB" dirty="0"/>
          </a:p>
          <a:p>
            <a:pPr>
              <a:defRPr/>
            </a:pPr>
            <a:r>
              <a:rPr lang="en-GB" dirty="0"/>
              <a:t>A separate piece of work has been commissioned to develop a wider benefits of data sharing communications strategy. </a:t>
            </a:r>
          </a:p>
        </p:txBody>
      </p:sp>
      <p:sp>
        <p:nvSpPr>
          <p:cNvPr id="4" name="Slide Number Placeholder 3"/>
          <p:cNvSpPr>
            <a:spLocks noGrp="1"/>
          </p:cNvSpPr>
          <p:nvPr>
            <p:ph type="sldNum" sz="quarter" idx="10"/>
          </p:nvPr>
        </p:nvSpPr>
        <p:spPr/>
        <p:txBody>
          <a:bodyPr/>
          <a:lstStyle/>
          <a:p>
            <a:fld id="{573BD2BE-0D39-469E-8B13-E83FE0E0A27D}" type="slidenum">
              <a:rPr lang="en-GB" smtClean="0"/>
              <a:t>4</a:t>
            </a:fld>
            <a:endParaRPr lang="en-GB" dirty="0"/>
          </a:p>
        </p:txBody>
      </p:sp>
    </p:spTree>
    <p:extLst>
      <p:ext uri="{BB962C8B-B14F-4D97-AF65-F5344CB8AC3E}">
        <p14:creationId xmlns:p14="http://schemas.microsoft.com/office/powerpoint/2010/main" val="1880488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Setting preference(s)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Solutions will be made available to enable people who want to opt-out to do so, both digitally (online) and non-digitally </a:t>
            </a:r>
            <a:r>
              <a:rPr lang="en-GB" dirty="0">
                <a:solidFill>
                  <a:schemeClr val="tx1"/>
                </a:solidFill>
                <a:latin typeface="+mn-lt"/>
                <a:ea typeface="Helvetica Neue" charset="0"/>
                <a:cs typeface="Helvetica Neue" charset="0"/>
              </a:rPr>
              <a:t>through a national contact centre </a:t>
            </a:r>
            <a:r>
              <a:rPr lang="en-GB" dirty="0"/>
              <a:t>(telephone, email or letter) </a:t>
            </a:r>
            <a:r>
              <a:rPr lang="en-GB" dirty="0">
                <a:solidFill>
                  <a:schemeClr val="tx1"/>
                </a:solidFill>
                <a:latin typeface="+mn-lt"/>
                <a:ea typeface="Helvetica Neue" charset="0"/>
                <a:cs typeface="Helvetica Neue" charset="0"/>
              </a:rPr>
              <a:t>to process their request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latin typeface="+mn-lt"/>
              <a:ea typeface="Helvetica Neue" charset="0"/>
              <a:cs typeface="Helvetica Neue"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Objectives:</a:t>
            </a:r>
          </a:p>
          <a:p>
            <a:r>
              <a:rPr lang="en-GB" dirty="0"/>
              <a:t>To enable patients to easily record their opt-out preference</a:t>
            </a:r>
          </a:p>
          <a:p>
            <a:r>
              <a:rPr lang="en-GB" dirty="0"/>
              <a:t>To record that preference once and for that to be available to all health and care organisations to enable the preference to be applied</a:t>
            </a:r>
          </a:p>
          <a:p>
            <a:r>
              <a:rPr lang="en-GB" dirty="0"/>
              <a:t>Improve transparency on how data are used and the benefits to inform the patients decision before they set their preference</a:t>
            </a:r>
          </a:p>
          <a:p>
            <a:endParaRPr lang="en-US" sz="800" dirty="0">
              <a:solidFill>
                <a:schemeClr val="tx1"/>
              </a:solidFill>
              <a:latin typeface="+mn-lt"/>
              <a:ea typeface="Helvetica Neue" charset="0"/>
              <a:cs typeface="Helvetica Neue" charset="0"/>
            </a:endParaRPr>
          </a:p>
          <a:p>
            <a:r>
              <a:rPr lang="en-GB" sz="800" b="0" dirty="0">
                <a:solidFill>
                  <a:schemeClr val="accent1">
                    <a:lumMod val="75000"/>
                  </a:schemeClr>
                </a:solidFill>
                <a:latin typeface="+mn-lt"/>
                <a:ea typeface="Helvetica Neue" charset="0"/>
                <a:cs typeface="Helvetica Neue" charset="0"/>
              </a:rPr>
              <a:t>Accessibility</a:t>
            </a:r>
          </a:p>
          <a:p>
            <a:pPr marL="0" indent="0"/>
            <a:r>
              <a:rPr lang="en-GB" dirty="0">
                <a:solidFill>
                  <a:schemeClr val="tx1"/>
                </a:solidFill>
                <a:latin typeface="+mn-lt"/>
                <a:ea typeface="Helvetica Neue" charset="0"/>
                <a:cs typeface="Helvetica Neue" charset="0"/>
              </a:rPr>
              <a:t>Will ensure that the service and systems can be used by the diverse set of users who will interact with them. </a:t>
            </a:r>
          </a:p>
          <a:p>
            <a:pPr marL="0" indent="0"/>
            <a:r>
              <a:rPr lang="en-GB" dirty="0">
                <a:solidFill>
                  <a:schemeClr val="tx1"/>
                </a:solidFill>
                <a:latin typeface="+mn-lt"/>
                <a:ea typeface="Helvetica Neue" charset="0"/>
                <a:cs typeface="Helvetica Neue" charset="0"/>
              </a:rPr>
              <a:t>User testing will involve users with a range of impairments to obtain feedback as the service and systems are developed</a:t>
            </a:r>
          </a:p>
          <a:p>
            <a:pPr marL="0" indent="0"/>
            <a:endParaRPr lang="en-GB" dirty="0">
              <a:solidFill>
                <a:schemeClr val="tx1"/>
              </a:solidFill>
              <a:latin typeface="+mn-lt"/>
            </a:endParaRPr>
          </a:p>
          <a:p>
            <a:pPr marL="0" indent="0"/>
            <a:r>
              <a:rPr lang="en-GB" dirty="0">
                <a:solidFill>
                  <a:schemeClr val="tx1"/>
                </a:solidFill>
                <a:latin typeface="+mn-lt"/>
              </a:rPr>
              <a:t>2. Storing Preferences</a:t>
            </a:r>
          </a:p>
          <a:p>
            <a:pPr marL="0" indent="0"/>
            <a:r>
              <a:rPr lang="en-GB" dirty="0">
                <a:solidFill>
                  <a:schemeClr val="tx1"/>
                </a:solidFill>
                <a:latin typeface="+mn-lt"/>
              </a:rPr>
              <a:t>The national data opt-out preference will be held in a single place on the Spine and organisations are not expected to create or hold local lists of those patients that have set an opt-out preference</a:t>
            </a:r>
          </a:p>
          <a:p>
            <a:pPr marL="0" indent="0"/>
            <a:endParaRPr lang="en-GB" dirty="0">
              <a:solidFill>
                <a:schemeClr val="tx1"/>
              </a:solidFill>
              <a:latin typeface="+mn-lt"/>
            </a:endParaRPr>
          </a:p>
          <a:p>
            <a:pPr marL="0" indent="0"/>
            <a:r>
              <a:rPr lang="en-GB" dirty="0">
                <a:solidFill>
                  <a:schemeClr val="tx1"/>
                </a:solidFill>
                <a:latin typeface="+mn-lt"/>
              </a:rPr>
              <a:t>3. Upholding preferences</a:t>
            </a:r>
          </a:p>
          <a:p>
            <a:pPr marL="0" indent="0"/>
            <a:r>
              <a:rPr lang="en-GB" dirty="0">
                <a:solidFill>
                  <a:schemeClr val="tx1"/>
                </a:solidFill>
                <a:latin typeface="+mn-lt"/>
              </a:rPr>
              <a:t>The technical solutions for organisations to be able access the opt-out preference and match this to their own data before the data is to be shared are being assessed. It is intended that solutions will ensure ease of access to the Spine repository</a:t>
            </a:r>
            <a:endParaRPr lang="en-GB" dirty="0"/>
          </a:p>
          <a:p>
            <a:pPr marL="0" indent="0"/>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5</a:t>
            </a:fld>
            <a:endParaRPr lang="en-GB" dirty="0"/>
          </a:p>
        </p:txBody>
      </p:sp>
    </p:spTree>
    <p:extLst>
      <p:ext uri="{BB962C8B-B14F-4D97-AF65-F5344CB8AC3E}">
        <p14:creationId xmlns:p14="http://schemas.microsoft.com/office/powerpoint/2010/main" val="4287731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6</a:t>
            </a:fld>
            <a:endParaRPr lang="en-GB" dirty="0"/>
          </a:p>
        </p:txBody>
      </p:sp>
    </p:spTree>
    <p:extLst>
      <p:ext uri="{BB962C8B-B14F-4D97-AF65-F5344CB8AC3E}">
        <p14:creationId xmlns:p14="http://schemas.microsoft.com/office/powerpoint/2010/main" val="3708325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is just one choice and the opt-out is for both data used for research and for planning purposes</a:t>
            </a:r>
          </a:p>
          <a:p>
            <a:endParaRPr lang="en-GB" dirty="0"/>
          </a:p>
          <a:p>
            <a:r>
              <a:rPr lang="en-GB" dirty="0"/>
              <a:t>The national data opt-out applies only where personally identifiable data are being shared for purposes beyond an individuals care and treatment and is intended to be used in research studies or to help in managing the efficient and safe running of the health and care system</a:t>
            </a:r>
          </a:p>
          <a:p>
            <a:endParaRPr lang="en-GB" dirty="0"/>
          </a:p>
          <a:p>
            <a:r>
              <a:rPr lang="en-GB" dirty="0"/>
              <a:t>Regardless of the national data opt-out personal identifiable data cannot be used for insurance or marketing purposes without the explicit consent of the patient</a:t>
            </a:r>
          </a:p>
          <a:p>
            <a:endParaRPr lang="en-GB" dirty="0"/>
          </a:p>
          <a:p>
            <a:r>
              <a:rPr lang="en-GB" dirty="0"/>
              <a:t>The national data opt-out is for purposes beyond an individuals care and treatment not their individual care aka direct care</a:t>
            </a:r>
          </a:p>
          <a:p>
            <a:endParaRPr lang="en-GB" dirty="0"/>
          </a:p>
          <a:p>
            <a:r>
              <a:rPr lang="en-GB" dirty="0"/>
              <a:t>The national data opt-out will not apply where:</a:t>
            </a:r>
          </a:p>
          <a:p>
            <a:r>
              <a:rPr lang="en-GB" dirty="0"/>
              <a:t>1. There is a mandatory legal requirement such as:</a:t>
            </a:r>
          </a:p>
          <a:p>
            <a:pPr marL="171450" indent="-171450">
              <a:buFont typeface="Arial" panose="020B0604020202020204" pitchFamily="34" charset="0"/>
              <a:buChar char="•"/>
            </a:pPr>
            <a:r>
              <a:rPr lang="en-GB" dirty="0"/>
              <a:t>CQC has statutory powers to require information for their inspection purposes</a:t>
            </a:r>
          </a:p>
          <a:p>
            <a:pPr marL="171450" indent="-171450">
              <a:buFont typeface="Arial" panose="020B0604020202020204" pitchFamily="34" charset="0"/>
              <a:buChar char="•"/>
            </a:pPr>
            <a:r>
              <a:rPr lang="en-GB" dirty="0"/>
              <a:t>Reporting of notifiable diseases</a:t>
            </a:r>
          </a:p>
          <a:p>
            <a:pPr marL="171450" indent="-171450">
              <a:buFont typeface="Arial" panose="020B0604020202020204" pitchFamily="34" charset="0"/>
              <a:buChar char="•"/>
            </a:pPr>
            <a:r>
              <a:rPr lang="en-GB" dirty="0"/>
              <a:t>Reporting of gunshot wounds</a:t>
            </a:r>
          </a:p>
          <a:p>
            <a:pPr marL="171450" indent="-171450">
              <a:buFont typeface="Arial" panose="020B0604020202020204" pitchFamily="34" charset="0"/>
              <a:buChar char="•"/>
            </a:pPr>
            <a:r>
              <a:rPr lang="en-GB" dirty="0"/>
              <a:t>NHS Digital require a health and care organisation to provide data under s259 of HSCA 2012</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aseline="0" dirty="0"/>
              <a:t>Type 2 opt-out transition – </a:t>
            </a:r>
            <a:r>
              <a:rPr lang="en-US" sz="1200" dirty="0">
                <a:solidFill>
                  <a:schemeClr val="tx1"/>
                </a:solidFill>
              </a:rPr>
              <a:t>Patients who had previously registered a ‘Type 2’ opt-out will be migrated to a national data opt-out.</a:t>
            </a:r>
            <a:endParaRPr lang="en-GB" sz="1200" dirty="0">
              <a:solidFill>
                <a:schemeClr val="tx1"/>
              </a:solidFill>
            </a:endParaRPr>
          </a:p>
        </p:txBody>
      </p:sp>
      <p:sp>
        <p:nvSpPr>
          <p:cNvPr id="4" name="Slide Number Placeholder 3"/>
          <p:cNvSpPr>
            <a:spLocks noGrp="1"/>
          </p:cNvSpPr>
          <p:nvPr>
            <p:ph type="sldNum" sz="quarter" idx="10"/>
          </p:nvPr>
        </p:nvSpPr>
        <p:spPr/>
        <p:txBody>
          <a:bodyPr/>
          <a:lstStyle/>
          <a:p>
            <a:fld id="{573BD2BE-0D39-469E-8B13-E83FE0E0A27D}" type="slidenum">
              <a:rPr lang="en-GB" smtClean="0"/>
              <a:t>7</a:t>
            </a:fld>
            <a:endParaRPr lang="en-GB" dirty="0"/>
          </a:p>
        </p:txBody>
      </p:sp>
    </p:spTree>
    <p:extLst>
      <p:ext uri="{BB962C8B-B14F-4D97-AF65-F5344CB8AC3E}">
        <p14:creationId xmlns:p14="http://schemas.microsoft.com/office/powerpoint/2010/main" val="3564776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NATIONAL HEALTH SERVICE, ENGLAND AND WALES - The Health Service (Control of Patient Information) Regulations 2002</a:t>
            </a:r>
          </a:p>
          <a:p>
            <a:endParaRPr lang="en-GB" dirty="0"/>
          </a:p>
          <a:p>
            <a:pPr rtl="0"/>
            <a:r>
              <a:rPr lang="en-GB" sz="1200" kern="1200" dirty="0">
                <a:solidFill>
                  <a:schemeClr val="tx1"/>
                </a:solidFill>
                <a:effectLst/>
                <a:latin typeface="+mn-lt"/>
                <a:ea typeface="+mn-ea"/>
                <a:cs typeface="+mn-cs"/>
              </a:rPr>
              <a:t>Reg 2 - </a:t>
            </a:r>
            <a:r>
              <a:rPr lang="en-GB" sz="1200" b="0" kern="1200" dirty="0">
                <a:solidFill>
                  <a:schemeClr val="tx1"/>
                </a:solidFill>
                <a:effectLst/>
                <a:latin typeface="+mn-lt"/>
                <a:ea typeface="+mn-ea"/>
                <a:cs typeface="+mn-cs"/>
              </a:rPr>
              <a:t>Medical purposes related to the diagnosis or treatment of neoplasia</a:t>
            </a:r>
          </a:p>
          <a:p>
            <a:pPr rtl="0"/>
            <a:r>
              <a:rPr lang="en-GB" sz="1200" kern="1200" dirty="0">
                <a:solidFill>
                  <a:schemeClr val="tx1"/>
                </a:solidFill>
                <a:effectLst/>
                <a:latin typeface="+mn-lt"/>
                <a:ea typeface="+mn-ea"/>
                <a:cs typeface="+mn-cs"/>
              </a:rPr>
              <a:t>(1) Subject to paragraphs (2) to (3) and regulation 7, confidential patient information relating to patients referred for the diagnosis or treatment of neoplasia may be processed for medical purposes approved by the Secretary of State.</a:t>
            </a:r>
          </a:p>
          <a:p>
            <a:pPr rtl="0"/>
            <a:endParaRPr lang="en-GB" sz="1200" kern="1200" dirty="0">
              <a:solidFill>
                <a:schemeClr val="tx1"/>
              </a:solidFill>
              <a:effectLst/>
              <a:latin typeface="+mn-lt"/>
              <a:ea typeface="+mn-ea"/>
              <a:cs typeface="+mn-cs"/>
            </a:endParaRPr>
          </a:p>
          <a:p>
            <a:pPr rtl="0"/>
            <a:r>
              <a:rPr lang="en-GB" sz="1200" kern="1200" dirty="0">
                <a:solidFill>
                  <a:schemeClr val="tx1"/>
                </a:solidFill>
                <a:effectLst/>
                <a:latin typeface="+mn-lt"/>
                <a:ea typeface="+mn-ea"/>
                <a:cs typeface="+mn-cs"/>
              </a:rPr>
              <a:t>(2) For the purposes of this regulation, “processing” includes (in addition to the use, disclosure or obtaining of information) any operations, or set of operations, which are undertaken in order to establish or maintain databases for the purposes set out in paragraph (1 )</a:t>
            </a:r>
          </a:p>
          <a:p>
            <a:pPr rtl="0"/>
            <a:endParaRPr lang="en-GB" sz="1200" kern="1200" dirty="0">
              <a:solidFill>
                <a:schemeClr val="tx1"/>
              </a:solidFill>
              <a:effectLst/>
              <a:latin typeface="+mn-lt"/>
              <a:ea typeface="+mn-ea"/>
              <a:cs typeface="+mn-cs"/>
            </a:endParaRPr>
          </a:p>
          <a:p>
            <a:pPr rtl="0"/>
            <a:r>
              <a:rPr lang="en-GB" sz="1200" kern="1200" dirty="0">
                <a:solidFill>
                  <a:schemeClr val="tx1"/>
                </a:solidFill>
                <a:effectLst/>
                <a:latin typeface="+mn-lt"/>
                <a:ea typeface="+mn-ea"/>
                <a:cs typeface="+mn-cs"/>
              </a:rPr>
              <a:t>(3) The processing of confidential patient information for the purposes specified in paragraph (1) may be undertaken by bodies or persons who (either individually or as members of a class) are (a)approved by the Secretary of State, and (b)authorized by the person who lawfully holds the information.</a:t>
            </a:r>
          </a:p>
          <a:p>
            <a:pPr rtl="0"/>
            <a:endParaRPr lang="en-GB" sz="1200" kern="1200" dirty="0">
              <a:solidFill>
                <a:schemeClr val="tx1"/>
              </a:solidFill>
              <a:effectLst/>
              <a:latin typeface="+mn-lt"/>
              <a:ea typeface="+mn-ea"/>
              <a:cs typeface="+mn-cs"/>
            </a:endParaRPr>
          </a:p>
          <a:p>
            <a:pPr rtl="0"/>
            <a:r>
              <a:rPr lang="en-GB" sz="1200" kern="1200" dirty="0">
                <a:solidFill>
                  <a:schemeClr val="tx1"/>
                </a:solidFill>
                <a:effectLst/>
                <a:latin typeface="+mn-lt"/>
                <a:ea typeface="+mn-ea"/>
                <a:cs typeface="+mn-cs"/>
              </a:rPr>
              <a:t>Reg 5 - General</a:t>
            </a:r>
          </a:p>
          <a:p>
            <a:pPr rtl="0"/>
            <a:r>
              <a:rPr lang="en-GB" sz="1200" kern="1200" dirty="0">
                <a:solidFill>
                  <a:schemeClr val="tx1"/>
                </a:solidFill>
                <a:effectLst/>
                <a:latin typeface="+mn-lt"/>
                <a:ea typeface="+mn-ea"/>
                <a:cs typeface="+mn-cs"/>
              </a:rPr>
              <a:t>Subject to regulation 7, confidential patient information may be processed for medical purposes in the circumstances set out in the Schedule to these Regulations provided that the processing has been approved— (a) in the case of medical research, by both the Secretary of State and a research ethics committee, and (b) in any other case, by the Secretary of State.</a:t>
            </a:r>
          </a:p>
          <a:p>
            <a:pPr rtl="0"/>
            <a:endParaRPr lang="en-GB" sz="1200" kern="1200" dirty="0">
              <a:solidFill>
                <a:schemeClr val="tx1"/>
              </a:solidFill>
              <a:effectLst/>
              <a:latin typeface="+mn-lt"/>
              <a:ea typeface="+mn-ea"/>
              <a:cs typeface="+mn-cs"/>
            </a:endParaRPr>
          </a:p>
          <a:p>
            <a:pPr rtl="0"/>
            <a:r>
              <a:rPr lang="en-GB" sz="1200" kern="1200" dirty="0">
                <a:solidFill>
                  <a:schemeClr val="tx1"/>
                </a:solidFill>
                <a:effectLst/>
                <a:latin typeface="+mn-lt"/>
                <a:ea typeface="+mn-ea"/>
                <a:cs typeface="+mn-cs"/>
              </a:rPr>
              <a:t>Reg 7 - </a:t>
            </a:r>
            <a:r>
              <a:rPr lang="en-GB" sz="1200" b="0" kern="1200" dirty="0">
                <a:solidFill>
                  <a:schemeClr val="tx1"/>
                </a:solidFill>
                <a:effectLst/>
                <a:latin typeface="+mn-lt"/>
                <a:ea typeface="+mn-ea"/>
                <a:cs typeface="+mn-cs"/>
              </a:rPr>
              <a:t>Restrictions and exclusions</a:t>
            </a:r>
          </a:p>
          <a:p>
            <a:pPr rtl="0"/>
            <a:r>
              <a:rPr lang="en-GB" sz="1200" kern="1200" dirty="0">
                <a:solidFill>
                  <a:schemeClr val="tx1"/>
                </a:solidFill>
                <a:effectLst/>
                <a:latin typeface="+mn-lt"/>
                <a:ea typeface="+mn-ea"/>
                <a:cs typeface="+mn-cs"/>
              </a:rPr>
              <a:t>Where a person is in possession of confidential patient information under these Regulations, he shall not process that information more than is necessary to achieve the purposes for which he is permitted to process that information under these Regulations </a:t>
            </a:r>
          </a:p>
          <a:p>
            <a:endParaRPr lang="en-GB" dirty="0"/>
          </a:p>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8</a:t>
            </a:fld>
            <a:endParaRPr lang="en-GB" dirty="0"/>
          </a:p>
        </p:txBody>
      </p:sp>
    </p:spTree>
    <p:extLst>
      <p:ext uri="{BB962C8B-B14F-4D97-AF65-F5344CB8AC3E}">
        <p14:creationId xmlns:p14="http://schemas.microsoft.com/office/powerpoint/2010/main" val="158585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NATIONAL HEALTH SERVICE, ENGLAND AND WALES</a:t>
            </a:r>
          </a:p>
          <a:p>
            <a:r>
              <a:rPr lang="en-GB" dirty="0"/>
              <a:t>The Health Service (Control of Patient Information) Regulations 2002</a:t>
            </a:r>
          </a:p>
          <a:p>
            <a:endParaRPr lang="en-GB" dirty="0"/>
          </a:p>
          <a:p>
            <a:r>
              <a:rPr lang="en-GB" dirty="0"/>
              <a:t>Reg 3 Communicable disease and other risks to public health</a:t>
            </a:r>
          </a:p>
          <a:p>
            <a:r>
              <a:rPr lang="en-GB" dirty="0"/>
              <a:t>(1) Subject to paragraphs (2) and (3) and regulation 7, confidential patient information may be processed with a view to— </a:t>
            </a:r>
          </a:p>
          <a:p>
            <a:r>
              <a:rPr lang="en-GB" dirty="0"/>
              <a:t>(a) diagnosing communicable diseases and other risks to public health;</a:t>
            </a:r>
          </a:p>
          <a:p>
            <a:r>
              <a:rPr lang="en-GB" dirty="0"/>
              <a:t>(b) recognising trends in such diseases and risks;</a:t>
            </a:r>
          </a:p>
          <a:p>
            <a:r>
              <a:rPr lang="en-GB" dirty="0"/>
              <a:t>(c) controlling and preventing the spread of such diseases and risks;</a:t>
            </a:r>
          </a:p>
          <a:p>
            <a:r>
              <a:rPr lang="en-GB" dirty="0"/>
              <a:t>(d) monitoring and managing—</a:t>
            </a:r>
          </a:p>
          <a:p>
            <a:r>
              <a:rPr lang="en-GB" dirty="0"/>
              <a:t>(</a:t>
            </a:r>
            <a:r>
              <a:rPr lang="en-GB" dirty="0" err="1"/>
              <a:t>i</a:t>
            </a:r>
            <a:r>
              <a:rPr lang="en-GB" dirty="0"/>
              <a:t>) outbreaks of communicable disease;</a:t>
            </a:r>
          </a:p>
          <a:p>
            <a:r>
              <a:rPr lang="en-GB" dirty="0"/>
              <a:t>(ii) incidents of exposure to communicable disease;</a:t>
            </a:r>
          </a:p>
          <a:p>
            <a:r>
              <a:rPr lang="en-GB" dirty="0"/>
              <a:t>(iii) the delivery, efficacy and safety of immunisation programmes;</a:t>
            </a:r>
          </a:p>
          <a:p>
            <a:r>
              <a:rPr lang="en-GB" dirty="0"/>
              <a:t>(iv) adverse reactions to vaccines and medicines;</a:t>
            </a:r>
          </a:p>
          <a:p>
            <a:r>
              <a:rPr lang="en-GB" dirty="0"/>
              <a:t>(v) risks of infection acquired from food or the environment (including water supplies);</a:t>
            </a:r>
          </a:p>
          <a:p>
            <a:r>
              <a:rPr lang="en-GB" dirty="0"/>
              <a:t>(vi) the giving of information to persons about the diagnosis of communicable disease and risks of acquiring such disease.</a:t>
            </a:r>
          </a:p>
          <a:p>
            <a:endParaRPr lang="en-GB" dirty="0"/>
          </a:p>
          <a:p>
            <a:r>
              <a:rPr lang="en-GB" dirty="0"/>
              <a:t>(2) For the purposes of this regulation, “processing” includes any operations, or set of operations set out in regulation 2(2) which are undertaken for the purposes set out in paragraph (1). </a:t>
            </a:r>
          </a:p>
          <a:p>
            <a:endParaRPr lang="en-GB" dirty="0"/>
          </a:p>
          <a:p>
            <a:r>
              <a:rPr lang="en-GB" dirty="0"/>
              <a:t>(3) The processing of confidential patient information for the purposes specified in paragraph (1) may be undertaken by— </a:t>
            </a:r>
          </a:p>
          <a:p>
            <a:r>
              <a:rPr lang="en-GB" dirty="0"/>
              <a:t>(a) the Public Health Laboratory Service;</a:t>
            </a:r>
          </a:p>
          <a:p>
            <a:r>
              <a:rPr lang="en-GB" dirty="0"/>
              <a:t>(b) persons employed or engaged for the purposes of the health service;</a:t>
            </a:r>
          </a:p>
          <a:p>
            <a:r>
              <a:rPr lang="en-GB" dirty="0"/>
              <a:t>(c) other persons employed or engaged by a Government Department or other public authority in communicable disease surveillance.</a:t>
            </a:r>
          </a:p>
          <a:p>
            <a:endParaRPr lang="en-GB" dirty="0"/>
          </a:p>
          <a:p>
            <a:r>
              <a:rPr lang="en-GB" dirty="0"/>
              <a:t>(4) Where the Secretary of State considers that it is necessary to process patient information for a purpose specified in paragraph (1), he may give notice to any body or person specified in paragraph (3) to require that body or person to process that information for that purpose and any such notice may require that the information is processed forthwith or within such period as is specified in the notice. </a:t>
            </a:r>
          </a:p>
          <a:p>
            <a:endParaRPr lang="en-GB" dirty="0"/>
          </a:p>
          <a:p>
            <a:r>
              <a:rPr lang="en-GB" dirty="0"/>
              <a:t>(5) Where confidential information is processed under this regulation, the bodies and persons specified in paragraph (3) shall make available to the Secretary of State such information as he may require to assist him in the investigation and audit of that processing and in his annual consideration of the provisions of these Regulations which is required by section 60(4) of the Act.</a:t>
            </a:r>
          </a:p>
        </p:txBody>
      </p:sp>
      <p:sp>
        <p:nvSpPr>
          <p:cNvPr id="4" name="Slide Number Placeholder 3"/>
          <p:cNvSpPr>
            <a:spLocks noGrp="1"/>
          </p:cNvSpPr>
          <p:nvPr>
            <p:ph type="sldNum" sz="quarter" idx="10"/>
          </p:nvPr>
        </p:nvSpPr>
        <p:spPr/>
        <p:txBody>
          <a:bodyPr/>
          <a:lstStyle/>
          <a:p>
            <a:fld id="{573BD2BE-0D39-469E-8B13-E83FE0E0A27D}" type="slidenum">
              <a:rPr lang="en-GB" smtClean="0"/>
              <a:t>9</a:t>
            </a:fld>
            <a:endParaRPr lang="en-GB" dirty="0"/>
          </a:p>
        </p:txBody>
      </p:sp>
    </p:spTree>
    <p:extLst>
      <p:ext uri="{BB962C8B-B14F-4D97-AF65-F5344CB8AC3E}">
        <p14:creationId xmlns:p14="http://schemas.microsoft.com/office/powerpoint/2010/main" val="36122799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3.xml"/><Relationship Id="rId5" Type="http://schemas.openxmlformats.org/officeDocument/2006/relationships/image" Target="../media/image5.jpeg"/><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7.xml"/><Relationship Id="rId5" Type="http://schemas.openxmlformats.org/officeDocument/2006/relationships/image" Target="../media/image5.jpeg"/><Relationship Id="rId4"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2.jpeg"/><Relationship Id="rId1" Type="http://schemas.openxmlformats.org/officeDocument/2006/relationships/slideMaster" Target="../slideMasters/slideMaster8.xml"/><Relationship Id="rId4"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3" Type="http://schemas.openxmlformats.org/officeDocument/2006/relationships/hyperlink" Target="http://www.slideshare.net/hscic" TargetMode="External"/><Relationship Id="rId2" Type="http://schemas.openxmlformats.org/officeDocument/2006/relationships/image" Target="../media/image12.jpeg"/><Relationship Id="rId1" Type="http://schemas.openxmlformats.org/officeDocument/2006/relationships/slideMaster" Target="../slideMasters/slideMaster8.xml"/><Relationship Id="rId6" Type="http://schemas.openxmlformats.org/officeDocument/2006/relationships/image" Target="../media/image5.jpeg"/><Relationship Id="rId5" Type="http://schemas.openxmlformats.org/officeDocument/2006/relationships/image" Target="../media/image7.png"/><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2.xml"/><Relationship Id="rId5" Type="http://schemas.openxmlformats.org/officeDocument/2006/relationships/image" Target="../media/image5.jpe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4" name="Rectangle 3"/>
          <p:cNvSpPr/>
          <p:nvPr userDrawn="1"/>
        </p:nvSpPr>
        <p:spPr>
          <a:xfrm>
            <a:off x="0" y="0"/>
            <a:ext cx="9144000" cy="439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p:cNvSpPr/>
          <p:nvPr userDrawn="1"/>
        </p:nvSpPr>
        <p:spPr>
          <a:xfrm>
            <a:off x="0" y="4356000"/>
            <a:ext cx="9144000" cy="79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 Placeholder 5"/>
          <p:cNvSpPr>
            <a:spLocks noGrp="1"/>
          </p:cNvSpPr>
          <p:nvPr>
            <p:ph type="body" sz="quarter" idx="12" hasCustomPrompt="1"/>
          </p:nvPr>
        </p:nvSpPr>
        <p:spPr>
          <a:xfrm>
            <a:off x="720000" y="1728000"/>
            <a:ext cx="6660312" cy="483558"/>
          </a:xfrm>
        </p:spPr>
        <p:txBody>
          <a:bodyPr lIns="0" tIns="0" rIns="0" bIns="0">
            <a:normAutofit/>
          </a:bodyPr>
          <a:lstStyle>
            <a:lvl1pPr marL="0" indent="0">
              <a:spcBef>
                <a:spcPts val="0"/>
              </a:spcBef>
              <a:buNone/>
              <a:defRPr sz="3000" b="1" spc="-40" baseline="0">
                <a:solidFill>
                  <a:schemeClr val="bg1"/>
                </a:solidFill>
                <a:latin typeface="Arial" panose="020B0604020202020204" pitchFamily="34" charset="0"/>
              </a:defRPr>
            </a:lvl1pPr>
          </a:lstStyle>
          <a:p>
            <a:pPr lvl="0"/>
            <a:r>
              <a:rPr lang="en-US" dirty="0"/>
              <a:t>Title heading in 30pt Arial Bold</a:t>
            </a:r>
            <a:endParaRPr lang="en-GB" dirty="0"/>
          </a:p>
        </p:txBody>
      </p:sp>
      <p:sp>
        <p:nvSpPr>
          <p:cNvPr id="10" name="Text Placeholder 9"/>
          <p:cNvSpPr>
            <a:spLocks noGrp="1"/>
          </p:cNvSpPr>
          <p:nvPr>
            <p:ph type="body" sz="quarter" idx="13" hasCustomPrompt="1"/>
          </p:nvPr>
        </p:nvSpPr>
        <p:spPr>
          <a:xfrm>
            <a:off x="720000" y="2268000"/>
            <a:ext cx="6660312" cy="444553"/>
          </a:xfrm>
        </p:spPr>
        <p:txBody>
          <a:bodyPr lIns="0" tIns="0" rIns="0" bIns="0">
            <a:normAutofit/>
          </a:bodyPr>
          <a:lstStyle>
            <a:lvl1pPr marL="0" indent="0">
              <a:buNone/>
              <a:defRPr sz="2100" b="1">
                <a:solidFill>
                  <a:srgbClr val="FFB81C"/>
                </a:solidFill>
              </a:defRPr>
            </a:lvl1pPr>
          </a:lstStyle>
          <a:p>
            <a:r>
              <a:rPr lang="en-US" dirty="0"/>
              <a:t>Subheading in 21pt Arial Bold</a:t>
            </a:r>
            <a:endParaRPr lang="en-GB" dirty="0"/>
          </a:p>
        </p:txBody>
      </p:sp>
      <p:sp>
        <p:nvSpPr>
          <p:cNvPr id="11" name="Text Placeholder 13"/>
          <p:cNvSpPr>
            <a:spLocks noGrp="1"/>
          </p:cNvSpPr>
          <p:nvPr>
            <p:ph type="body" sz="quarter" idx="14" hasCustomPrompt="1"/>
          </p:nvPr>
        </p:nvSpPr>
        <p:spPr>
          <a:xfrm>
            <a:off x="4644008" y="4464000"/>
            <a:ext cx="3924008" cy="540000"/>
          </a:xfrm>
        </p:spPr>
        <p:txBody>
          <a:bodyPr lIns="0" tIns="0" rIns="0" bIns="0">
            <a:normAutofit/>
          </a:bodyPr>
          <a:lstStyle>
            <a:lvl1pPr marL="0" indent="0" algn="r">
              <a:buNone/>
              <a:defRPr sz="1500" b="1" baseline="0">
                <a:solidFill>
                  <a:schemeClr val="accent6"/>
                </a:solidFill>
              </a:defRPr>
            </a:lvl1pPr>
          </a:lstStyle>
          <a:p>
            <a:pPr lvl="0"/>
            <a:r>
              <a:rPr lang="en-US" dirty="0"/>
              <a:t>Presented by… in 15pt Arial Bold</a:t>
            </a:r>
            <a:endParaRPr lang="en-GB"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8000" y="4428000"/>
            <a:ext cx="3023318" cy="586741"/>
          </a:xfrm>
          <a:prstGeom prst="rect">
            <a:avLst/>
          </a:prstGeom>
        </p:spPr>
      </p:pic>
    </p:spTree>
    <p:extLst>
      <p:ext uri="{BB962C8B-B14F-4D97-AF65-F5344CB8AC3E}">
        <p14:creationId xmlns:p14="http://schemas.microsoft.com/office/powerpoint/2010/main" val="1326722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836123"/>
            <a:ext cx="9144000" cy="2556164"/>
          </a:xfrm>
          <a:prstGeom prst="rect">
            <a:avLst/>
          </a:prstGeom>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8000" y="4428000"/>
            <a:ext cx="3023318" cy="586741"/>
          </a:xfrm>
          <a:prstGeom prst="rect">
            <a:avLst/>
          </a:prstGeom>
        </p:spPr>
      </p:pic>
      <p:sp>
        <p:nvSpPr>
          <p:cNvPr id="9" name="Text Placeholder 5"/>
          <p:cNvSpPr>
            <a:spLocks noGrp="1"/>
          </p:cNvSpPr>
          <p:nvPr>
            <p:ph type="body" sz="quarter" idx="12" hasCustomPrompt="1"/>
          </p:nvPr>
        </p:nvSpPr>
        <p:spPr>
          <a:xfrm>
            <a:off x="720000" y="684000"/>
            <a:ext cx="6660312" cy="483558"/>
          </a:xfrm>
        </p:spPr>
        <p:txBody>
          <a:bodyPr lIns="0" tIns="0" rIns="0" bIns="0">
            <a:normAutofit/>
          </a:bodyPr>
          <a:lstStyle>
            <a:lvl1pPr marL="0" indent="0">
              <a:spcBef>
                <a:spcPts val="0"/>
              </a:spcBef>
              <a:buNone/>
              <a:defRPr sz="3000" b="1" spc="-40" baseline="0">
                <a:solidFill>
                  <a:schemeClr val="accent1"/>
                </a:solidFill>
                <a:latin typeface="Arial" panose="020B0604020202020204" pitchFamily="34" charset="0"/>
              </a:defRPr>
            </a:lvl1pPr>
          </a:lstStyle>
          <a:p>
            <a:pPr lvl="0"/>
            <a:r>
              <a:rPr lang="en-US" dirty="0"/>
              <a:t>Title heading in 30pt Arial Bold</a:t>
            </a:r>
            <a:endParaRPr lang="en-GB" dirty="0"/>
          </a:p>
        </p:txBody>
      </p:sp>
      <p:sp>
        <p:nvSpPr>
          <p:cNvPr id="10" name="Text Placeholder 9"/>
          <p:cNvSpPr>
            <a:spLocks noGrp="1"/>
          </p:cNvSpPr>
          <p:nvPr>
            <p:ph type="body" sz="quarter" idx="13" hasCustomPrompt="1"/>
          </p:nvPr>
        </p:nvSpPr>
        <p:spPr>
          <a:xfrm>
            <a:off x="720000" y="1188000"/>
            <a:ext cx="6660312" cy="444553"/>
          </a:xfrm>
        </p:spPr>
        <p:txBody>
          <a:bodyPr lIns="0" tIns="0" rIns="0" bIns="0">
            <a:normAutofit/>
          </a:bodyPr>
          <a:lstStyle>
            <a:lvl1pPr marL="0" indent="0">
              <a:buNone/>
              <a:defRPr sz="2100" b="1">
                <a:solidFill>
                  <a:schemeClr val="accent2">
                    <a:lumMod val="75000"/>
                  </a:schemeClr>
                </a:solidFill>
              </a:defRPr>
            </a:lvl1pPr>
          </a:lstStyle>
          <a:p>
            <a:r>
              <a:rPr lang="en-US" dirty="0"/>
              <a:t>Subheading in 21pt Arial Bold</a:t>
            </a:r>
            <a:endParaRPr lang="en-GB" dirty="0"/>
          </a:p>
        </p:txBody>
      </p:sp>
      <p:sp>
        <p:nvSpPr>
          <p:cNvPr id="11" name="Text Placeholder 13"/>
          <p:cNvSpPr>
            <a:spLocks noGrp="1"/>
          </p:cNvSpPr>
          <p:nvPr>
            <p:ph type="body" sz="quarter" idx="14" hasCustomPrompt="1"/>
          </p:nvPr>
        </p:nvSpPr>
        <p:spPr>
          <a:xfrm>
            <a:off x="4644008" y="4500000"/>
            <a:ext cx="3924008" cy="324000"/>
          </a:xfrm>
        </p:spPr>
        <p:txBody>
          <a:bodyPr lIns="0" tIns="0" rIns="0" bIns="0">
            <a:normAutofit/>
          </a:bodyPr>
          <a:lstStyle>
            <a:lvl1pPr marL="0" indent="0" algn="r">
              <a:buNone/>
              <a:defRPr sz="1500" b="1" baseline="0">
                <a:solidFill>
                  <a:schemeClr val="accent6"/>
                </a:solidFill>
              </a:defRPr>
            </a:lvl1pPr>
          </a:lstStyle>
          <a:p>
            <a:pPr lvl="0"/>
            <a:r>
              <a:rPr lang="en-US" dirty="0"/>
              <a:t>Presented by… in 15pt Arial Bold</a:t>
            </a:r>
            <a:endParaRPr lang="en-GB" dirty="0"/>
          </a:p>
        </p:txBody>
      </p:sp>
      <p:pic>
        <p:nvPicPr>
          <p:cNvPr id="7" name="Picture 6"/>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380312" y="339502"/>
            <a:ext cx="1512168" cy="550168"/>
          </a:xfrm>
          <a:prstGeom prst="rect">
            <a:avLst/>
          </a:prstGeom>
          <a:noFill/>
          <a:ln>
            <a:noFill/>
          </a:ln>
          <a:extLst/>
        </p:spPr>
      </p:pic>
    </p:spTree>
    <p:extLst>
      <p:ext uri="{BB962C8B-B14F-4D97-AF65-F5344CB8AC3E}">
        <p14:creationId xmlns:p14="http://schemas.microsoft.com/office/powerpoint/2010/main" val="3109173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836123"/>
            <a:ext cx="9144000" cy="2556164"/>
          </a:xfrm>
          <a:prstGeom prst="rect">
            <a:avLst/>
          </a:prstGeom>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8000" y="4428000"/>
            <a:ext cx="3023318" cy="586741"/>
          </a:xfrm>
          <a:prstGeom prst="rect">
            <a:avLst/>
          </a:prstGeom>
        </p:spPr>
      </p:pic>
      <p:sp>
        <p:nvSpPr>
          <p:cNvPr id="9" name="Text Placeholder 5"/>
          <p:cNvSpPr>
            <a:spLocks noGrp="1"/>
          </p:cNvSpPr>
          <p:nvPr>
            <p:ph type="body" sz="quarter" idx="12" hasCustomPrompt="1"/>
          </p:nvPr>
        </p:nvSpPr>
        <p:spPr>
          <a:xfrm>
            <a:off x="720000" y="684000"/>
            <a:ext cx="6660312" cy="483558"/>
          </a:xfrm>
        </p:spPr>
        <p:txBody>
          <a:bodyPr lIns="0" tIns="0" rIns="0" bIns="0">
            <a:normAutofit/>
          </a:bodyPr>
          <a:lstStyle>
            <a:lvl1pPr marL="0" indent="0">
              <a:spcBef>
                <a:spcPts val="0"/>
              </a:spcBef>
              <a:buNone/>
              <a:defRPr sz="3000" b="1" spc="-40" baseline="0">
                <a:solidFill>
                  <a:schemeClr val="accent1"/>
                </a:solidFill>
                <a:latin typeface="Arial" panose="020B0604020202020204" pitchFamily="34" charset="0"/>
              </a:defRPr>
            </a:lvl1pPr>
          </a:lstStyle>
          <a:p>
            <a:pPr lvl="0"/>
            <a:r>
              <a:rPr lang="en-US" dirty="0"/>
              <a:t>Title heading in 30pt Arial Bold</a:t>
            </a:r>
            <a:endParaRPr lang="en-GB" dirty="0"/>
          </a:p>
        </p:txBody>
      </p:sp>
      <p:sp>
        <p:nvSpPr>
          <p:cNvPr id="10" name="Text Placeholder 9"/>
          <p:cNvSpPr>
            <a:spLocks noGrp="1"/>
          </p:cNvSpPr>
          <p:nvPr>
            <p:ph type="body" sz="quarter" idx="13" hasCustomPrompt="1"/>
          </p:nvPr>
        </p:nvSpPr>
        <p:spPr>
          <a:xfrm>
            <a:off x="720000" y="1188000"/>
            <a:ext cx="6660312" cy="444553"/>
          </a:xfrm>
        </p:spPr>
        <p:txBody>
          <a:bodyPr lIns="0" tIns="0" rIns="0" bIns="0">
            <a:normAutofit/>
          </a:bodyPr>
          <a:lstStyle>
            <a:lvl1pPr marL="0" indent="0">
              <a:buNone/>
              <a:defRPr sz="2100" b="1">
                <a:solidFill>
                  <a:schemeClr val="accent2">
                    <a:lumMod val="75000"/>
                  </a:schemeClr>
                </a:solidFill>
              </a:defRPr>
            </a:lvl1pPr>
          </a:lstStyle>
          <a:p>
            <a:r>
              <a:rPr lang="en-US" dirty="0"/>
              <a:t>Subheading in 21pt Arial Bold</a:t>
            </a:r>
            <a:endParaRPr lang="en-GB" dirty="0"/>
          </a:p>
        </p:txBody>
      </p:sp>
      <p:sp>
        <p:nvSpPr>
          <p:cNvPr id="11" name="Text Placeholder 13"/>
          <p:cNvSpPr>
            <a:spLocks noGrp="1"/>
          </p:cNvSpPr>
          <p:nvPr>
            <p:ph type="body" sz="quarter" idx="14" hasCustomPrompt="1"/>
          </p:nvPr>
        </p:nvSpPr>
        <p:spPr>
          <a:xfrm>
            <a:off x="4644008" y="4500000"/>
            <a:ext cx="3924008" cy="324000"/>
          </a:xfrm>
        </p:spPr>
        <p:txBody>
          <a:bodyPr lIns="0" tIns="0" rIns="0" bIns="0">
            <a:normAutofit/>
          </a:bodyPr>
          <a:lstStyle>
            <a:lvl1pPr marL="0" indent="0" algn="r">
              <a:buNone/>
              <a:defRPr sz="1500" b="1" baseline="0">
                <a:solidFill>
                  <a:schemeClr val="accent6"/>
                </a:solidFill>
              </a:defRPr>
            </a:lvl1pPr>
          </a:lstStyle>
          <a:p>
            <a:pPr lvl="0"/>
            <a:r>
              <a:rPr lang="en-US" dirty="0"/>
              <a:t>Presented by… in 15pt Arial Bold</a:t>
            </a:r>
            <a:endParaRPr lang="en-GB" dirty="0"/>
          </a:p>
        </p:txBody>
      </p:sp>
      <p:sp>
        <p:nvSpPr>
          <p:cNvPr id="12" name="Rectangle 11"/>
          <p:cNvSpPr/>
          <p:nvPr userDrawn="1"/>
        </p:nvSpPr>
        <p:spPr>
          <a:xfrm>
            <a:off x="6804248" y="4869461"/>
            <a:ext cx="1728192" cy="25198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005BB9"/>
                </a:solidFill>
              </a:rPr>
              <a:t>OFFICIAL SENSITIVE</a:t>
            </a:r>
          </a:p>
        </p:txBody>
      </p:sp>
    </p:spTree>
    <p:extLst>
      <p:ext uri="{BB962C8B-B14F-4D97-AF65-F5344CB8AC3E}">
        <p14:creationId xmlns:p14="http://schemas.microsoft.com/office/powerpoint/2010/main" val="3235670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936000"/>
            <a:ext cx="9144000" cy="4207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 name="Title 1"/>
          <p:cNvSpPr>
            <a:spLocks noGrp="1"/>
          </p:cNvSpPr>
          <p:nvPr>
            <p:ph type="title" hasCustomPrompt="1"/>
          </p:nvPr>
        </p:nvSpPr>
        <p:spPr>
          <a:xfrm>
            <a:off x="720000" y="360000"/>
            <a:ext cx="7632000" cy="529568"/>
          </a:xfrm>
        </p:spPr>
        <p:txBody>
          <a:bodyPr lIns="0" tIns="0" rIns="0" bIns="0" anchor="t">
            <a:normAutofit/>
          </a:bodyPr>
          <a:lstStyle>
            <a:lvl1pPr>
              <a:defRPr sz="3000" b="1" spc="-40" baseline="0">
                <a:solidFill>
                  <a:schemeClr val="accent1"/>
                </a:solidFill>
              </a:defRPr>
            </a:lvl1pPr>
          </a:lstStyle>
          <a:p>
            <a:r>
              <a:rPr lang="en-US" dirty="0"/>
              <a:t>Main Heading</a:t>
            </a:r>
            <a:endParaRPr lang="en-GB" dirty="0"/>
          </a:p>
        </p:txBody>
      </p:sp>
      <p:sp>
        <p:nvSpPr>
          <p:cNvPr id="3" name="Content Placeholder 2"/>
          <p:cNvSpPr>
            <a:spLocks noGrp="1"/>
          </p:cNvSpPr>
          <p:nvPr>
            <p:ph idx="1"/>
          </p:nvPr>
        </p:nvSpPr>
        <p:spPr>
          <a:xfrm>
            <a:off x="720000" y="1080000"/>
            <a:ext cx="7704000" cy="3435966"/>
          </a:xfrm>
        </p:spPr>
        <p:txBody>
          <a:bodyPr lIns="0" tIns="0" rIns="0" bIns="0"/>
          <a:lstStyle>
            <a:lvl1pPr>
              <a:defRPr sz="3000">
                <a:solidFill>
                  <a:schemeClr val="accent6"/>
                </a:solidFill>
              </a:defRPr>
            </a:lvl1pPr>
            <a:lvl2pPr>
              <a:defRPr sz="2600">
                <a:solidFill>
                  <a:schemeClr val="accent6"/>
                </a:solidFill>
              </a:defRPr>
            </a:lvl2pPr>
            <a:lvl3pPr marL="1143000" indent="-228600">
              <a:buFont typeface="Wingdings" panose="05000000000000000000" pitchFamily="2" charset="2"/>
              <a:buChar char="§"/>
              <a:defRPr sz="2200">
                <a:solidFill>
                  <a:schemeClr val="accent6"/>
                </a:solidFill>
              </a:defRPr>
            </a:lvl3pPr>
            <a:lvl4pPr>
              <a:defRPr sz="2100"/>
            </a:lvl4pPr>
            <a:lvl5pPr>
              <a:defRPr sz="1750"/>
            </a:lvl5p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a:xfrm>
            <a:off x="6300192" y="4731990"/>
            <a:ext cx="2133600" cy="273844"/>
          </a:xfrm>
        </p:spPr>
        <p:txBody>
          <a:bodyPr/>
          <a:lstStyle>
            <a:lvl1pPr>
              <a:defRPr sz="1000">
                <a:solidFill>
                  <a:schemeClr val="accent6"/>
                </a:solidFill>
              </a:defRPr>
            </a:lvl1pPr>
          </a:lstStyle>
          <a:p>
            <a:fld id="{4F2E129E-16B7-480B-972E-C025DBFD1D53}" type="slidenum">
              <a:rPr lang="en-GB" smtClean="0">
                <a:solidFill>
                  <a:srgbClr val="424D58"/>
                </a:solidFill>
              </a:rPr>
              <a:pPr/>
              <a:t>‹#›</a:t>
            </a:fld>
            <a:endParaRPr lang="en-GB" dirty="0">
              <a:solidFill>
                <a:srgbClr val="424D58"/>
              </a:solidFill>
            </a:endParaRPr>
          </a:p>
        </p:txBody>
      </p:sp>
      <p:sp>
        <p:nvSpPr>
          <p:cNvPr id="7" name="Rectangle 6"/>
          <p:cNvSpPr/>
          <p:nvPr userDrawn="1"/>
        </p:nvSpPr>
        <p:spPr>
          <a:xfrm>
            <a:off x="35496" y="4876006"/>
            <a:ext cx="1728192" cy="25198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005BB9"/>
                </a:solidFill>
              </a:rPr>
              <a:t>OFFICIAL SENSITIVE</a:t>
            </a:r>
          </a:p>
        </p:txBody>
      </p:sp>
    </p:spTree>
    <p:extLst>
      <p:ext uri="{BB962C8B-B14F-4D97-AF65-F5344CB8AC3E}">
        <p14:creationId xmlns:p14="http://schemas.microsoft.com/office/powerpoint/2010/main" val="14856829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3" name="Picture 2"/>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0" y="762"/>
            <a:ext cx="9144000" cy="5141976"/>
          </a:xfrm>
          <a:prstGeom prst="rect">
            <a:avLst/>
          </a:prstGeom>
        </p:spPr>
      </p:pic>
      <p:sp>
        <p:nvSpPr>
          <p:cNvPr id="10" name="Rectangle 9"/>
          <p:cNvSpPr/>
          <p:nvPr userDrawn="1"/>
        </p:nvSpPr>
        <p:spPr>
          <a:xfrm>
            <a:off x="0" y="3848400"/>
            <a:ext cx="9144000" cy="1296144"/>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7" name="Title 1"/>
          <p:cNvSpPr>
            <a:spLocks noGrp="1"/>
          </p:cNvSpPr>
          <p:nvPr>
            <p:ph type="title" hasCustomPrompt="1"/>
          </p:nvPr>
        </p:nvSpPr>
        <p:spPr>
          <a:xfrm>
            <a:off x="720000" y="4032000"/>
            <a:ext cx="6804328" cy="900068"/>
          </a:xfrm>
        </p:spPr>
        <p:txBody>
          <a:bodyPr lIns="0" tIns="0" rIns="0" bIns="0" anchor="t">
            <a:normAutofit/>
          </a:bodyPr>
          <a:lstStyle>
            <a:lvl1pPr>
              <a:defRPr sz="3000" b="1">
                <a:solidFill>
                  <a:schemeClr val="accent1"/>
                </a:solidFill>
              </a:defRPr>
            </a:lvl1pPr>
          </a:lstStyle>
          <a:p>
            <a:r>
              <a:rPr lang="en-US" dirty="0"/>
              <a:t>Main Heading</a:t>
            </a:r>
            <a:endParaRPr lang="en-GB" dirty="0"/>
          </a:p>
        </p:txBody>
      </p:sp>
      <p:sp>
        <p:nvSpPr>
          <p:cNvPr id="8" name="Content Placeholder 2"/>
          <p:cNvSpPr>
            <a:spLocks noGrp="1"/>
          </p:cNvSpPr>
          <p:nvPr>
            <p:ph idx="1"/>
          </p:nvPr>
        </p:nvSpPr>
        <p:spPr>
          <a:xfrm>
            <a:off x="720000" y="4515966"/>
            <a:ext cx="6804000" cy="516647"/>
          </a:xfrm>
        </p:spPr>
        <p:txBody>
          <a:bodyPr lIns="0" tIns="0" rIns="0" bIns="0">
            <a:normAutofit/>
          </a:bodyPr>
          <a:lstStyle>
            <a:lvl1pPr marL="0" indent="0">
              <a:buNone/>
              <a:defRPr sz="1800">
                <a:solidFill>
                  <a:schemeClr val="accent1"/>
                </a:solidFill>
              </a:defRPr>
            </a:lvl1pPr>
            <a:lvl2pPr>
              <a:defRPr sz="2600">
                <a:solidFill>
                  <a:schemeClr val="bg1"/>
                </a:solidFill>
              </a:defRPr>
            </a:lvl2pPr>
            <a:lvl3pPr marL="1143000" indent="-228600">
              <a:buFont typeface="Wingdings" panose="05000000000000000000" pitchFamily="2" charset="2"/>
              <a:buChar char="§"/>
              <a:defRPr sz="2200">
                <a:solidFill>
                  <a:schemeClr val="bg1"/>
                </a:solidFill>
              </a:defRPr>
            </a:lvl3pPr>
            <a:lvl4pPr>
              <a:defRPr sz="2100"/>
            </a:lvl4pPr>
            <a:lvl5pPr>
              <a:defRPr sz="1750"/>
            </a:lvl5pPr>
          </a:lstStyle>
          <a:p>
            <a:pPr lvl="0"/>
            <a:r>
              <a:rPr lang="en-US"/>
              <a:t>Click to edit Master text styles</a:t>
            </a:r>
          </a:p>
        </p:txBody>
      </p:sp>
      <p:sp>
        <p:nvSpPr>
          <p:cNvPr id="11" name="Slide Number Placeholder 5"/>
          <p:cNvSpPr>
            <a:spLocks noGrp="1"/>
          </p:cNvSpPr>
          <p:nvPr>
            <p:ph type="sldNum" sz="quarter" idx="12"/>
          </p:nvPr>
        </p:nvSpPr>
        <p:spPr>
          <a:xfrm>
            <a:off x="6300192" y="4731990"/>
            <a:ext cx="2133600" cy="273844"/>
          </a:xfrm>
        </p:spPr>
        <p:txBody>
          <a:bodyPr/>
          <a:lstStyle>
            <a:lvl1pPr>
              <a:defRPr sz="1000">
                <a:solidFill>
                  <a:schemeClr val="accent1"/>
                </a:solidFill>
              </a:defRPr>
            </a:lvl1pPr>
          </a:lstStyle>
          <a:p>
            <a:fld id="{4F2E129E-16B7-480B-972E-C025DBFD1D53}" type="slidenum">
              <a:rPr lang="en-GB" smtClean="0">
                <a:solidFill>
                  <a:srgbClr val="005EB8"/>
                </a:solidFill>
              </a:rPr>
              <a:pPr/>
              <a:t>‹#›</a:t>
            </a:fld>
            <a:endParaRPr lang="en-GB" dirty="0">
              <a:solidFill>
                <a:srgbClr val="005EB8"/>
              </a:solidFill>
            </a:endParaRPr>
          </a:p>
        </p:txBody>
      </p:sp>
    </p:spTree>
    <p:extLst>
      <p:ext uri="{BB962C8B-B14F-4D97-AF65-F5344CB8AC3E}">
        <p14:creationId xmlns:p14="http://schemas.microsoft.com/office/powerpoint/2010/main" val="11106300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311730"/>
            <a:ext cx="9144000" cy="2556164"/>
          </a:xfrm>
          <a:prstGeom prst="rect">
            <a:avLst/>
          </a:prstGeom>
        </p:spPr>
      </p:pic>
      <p:sp>
        <p:nvSpPr>
          <p:cNvPr id="16" name="Rectangle 15"/>
          <p:cNvSpPr/>
          <p:nvPr userDrawn="1"/>
        </p:nvSpPr>
        <p:spPr>
          <a:xfrm>
            <a:off x="0" y="1311731"/>
            <a:ext cx="9144000" cy="255616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5" name="TextBox 4"/>
          <p:cNvSpPr txBox="1"/>
          <p:nvPr userDrawn="1"/>
        </p:nvSpPr>
        <p:spPr>
          <a:xfrm>
            <a:off x="755576" y="1398235"/>
            <a:ext cx="6048672" cy="1938992"/>
          </a:xfrm>
          <a:prstGeom prst="rect">
            <a:avLst/>
          </a:prstGeom>
          <a:noFill/>
        </p:spPr>
        <p:txBody>
          <a:bodyPr wrap="square" rtlCol="0">
            <a:spAutoFit/>
          </a:bodyPr>
          <a:lstStyle/>
          <a:p>
            <a:pPr>
              <a:lnSpc>
                <a:spcPts val="3600"/>
              </a:lnSpc>
            </a:pPr>
            <a:r>
              <a:rPr lang="en-GB" sz="2400" b="1" dirty="0">
                <a:solidFill>
                  <a:srgbClr val="005EB8"/>
                </a:solidFill>
              </a:rPr>
              <a:t>www.digital.nhs.uk</a:t>
            </a:r>
            <a:endParaRPr lang="en-GB" sz="2400" dirty="0">
              <a:solidFill>
                <a:srgbClr val="005EB8"/>
              </a:solidFill>
            </a:endParaRPr>
          </a:p>
          <a:p>
            <a:pPr>
              <a:lnSpc>
                <a:spcPts val="3600"/>
              </a:lnSpc>
              <a:defRPr/>
            </a:pPr>
            <a:r>
              <a:rPr lang="en-GB" sz="2400" dirty="0">
                <a:solidFill>
                  <a:srgbClr val="005EB8"/>
                </a:solidFill>
              </a:rPr>
              <a:t>     </a:t>
            </a:r>
            <a:r>
              <a:rPr lang="en-GB" sz="2400" b="1" dirty="0">
                <a:solidFill>
                  <a:srgbClr val="005EB8"/>
                </a:solidFill>
              </a:rPr>
              <a:t>@</a:t>
            </a:r>
            <a:r>
              <a:rPr lang="en-GB" sz="2400" b="1" dirty="0" err="1">
                <a:solidFill>
                  <a:srgbClr val="005EB8"/>
                </a:solidFill>
              </a:rPr>
              <a:t>nhsdigital</a:t>
            </a:r>
            <a:endParaRPr lang="en-GB" sz="2400" b="1" dirty="0">
              <a:solidFill>
                <a:srgbClr val="005EB8"/>
              </a:solidFill>
            </a:endParaRPr>
          </a:p>
          <a:p>
            <a:pPr>
              <a:lnSpc>
                <a:spcPts val="3600"/>
              </a:lnSpc>
            </a:pPr>
            <a:r>
              <a:rPr lang="en-GB" sz="2400" b="1" dirty="0">
                <a:solidFill>
                  <a:srgbClr val="005EB8"/>
                </a:solidFill>
              </a:rPr>
              <a:t>enquiries@nhsdigital.nhs.uk</a:t>
            </a:r>
          </a:p>
          <a:p>
            <a:pPr>
              <a:lnSpc>
                <a:spcPts val="3600"/>
              </a:lnSpc>
            </a:pPr>
            <a:r>
              <a:rPr lang="en-GB" sz="2400" b="1" dirty="0">
                <a:solidFill>
                  <a:srgbClr val="005EB8"/>
                </a:solidFill>
              </a:rPr>
              <a:t>0300 303 5678</a:t>
            </a:r>
            <a:endParaRPr lang="en-GB" sz="2400" dirty="0">
              <a:solidFill>
                <a:srgbClr val="005EB8"/>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5576" y="4235542"/>
            <a:ext cx="3671171" cy="712472"/>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71925" y="1968019"/>
            <a:ext cx="387707" cy="387707"/>
          </a:xfrm>
          <a:prstGeom prst="rect">
            <a:avLst/>
          </a:prstGeom>
        </p:spPr>
      </p:pic>
      <p:pic>
        <p:nvPicPr>
          <p:cNvPr id="17" name="Picture 16"/>
          <p:cNvPicPr/>
          <p:nvPr userDrawn="1"/>
        </p:nvPicPr>
        <p:blipFill>
          <a:blip r:embed="rId5" cstate="print">
            <a:extLst>
              <a:ext uri="{28A0092B-C50C-407E-A947-70E740481C1C}">
                <a14:useLocalDpi xmlns:a14="http://schemas.microsoft.com/office/drawing/2010/main" val="0"/>
              </a:ext>
            </a:extLst>
          </a:blip>
          <a:stretch>
            <a:fillRect/>
          </a:stretch>
        </p:blipFill>
        <p:spPr>
          <a:xfrm>
            <a:off x="7478211" y="253638"/>
            <a:ext cx="1198245" cy="949960"/>
          </a:xfrm>
          <a:prstGeom prst="rect">
            <a:avLst/>
          </a:prstGeom>
        </p:spPr>
      </p:pic>
    </p:spTree>
    <p:extLst>
      <p:ext uri="{BB962C8B-B14F-4D97-AF65-F5344CB8AC3E}">
        <p14:creationId xmlns:p14="http://schemas.microsoft.com/office/powerpoint/2010/main" val="28023146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4" name="Rectangle 3"/>
          <p:cNvSpPr/>
          <p:nvPr userDrawn="1"/>
        </p:nvSpPr>
        <p:spPr>
          <a:xfrm>
            <a:off x="0" y="0"/>
            <a:ext cx="9144000" cy="439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5" name="Rectangle 4"/>
          <p:cNvSpPr/>
          <p:nvPr userDrawn="1"/>
        </p:nvSpPr>
        <p:spPr>
          <a:xfrm>
            <a:off x="0" y="4356000"/>
            <a:ext cx="9144000" cy="79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9" name="Text Placeholder 5"/>
          <p:cNvSpPr>
            <a:spLocks noGrp="1"/>
          </p:cNvSpPr>
          <p:nvPr>
            <p:ph type="body" sz="quarter" idx="12" hasCustomPrompt="1"/>
          </p:nvPr>
        </p:nvSpPr>
        <p:spPr>
          <a:xfrm>
            <a:off x="720000" y="1728000"/>
            <a:ext cx="6660312" cy="483558"/>
          </a:xfrm>
        </p:spPr>
        <p:txBody>
          <a:bodyPr lIns="0" tIns="0" rIns="0" bIns="0">
            <a:normAutofit/>
          </a:bodyPr>
          <a:lstStyle>
            <a:lvl1pPr marL="0" indent="0">
              <a:spcBef>
                <a:spcPts val="0"/>
              </a:spcBef>
              <a:buNone/>
              <a:defRPr sz="3000" b="1" spc="-40" baseline="0">
                <a:solidFill>
                  <a:schemeClr val="accent1"/>
                </a:solidFill>
                <a:latin typeface="Arial" panose="020B0604020202020204" pitchFamily="34" charset="0"/>
              </a:defRPr>
            </a:lvl1pPr>
          </a:lstStyle>
          <a:p>
            <a:pPr lvl="0"/>
            <a:r>
              <a:rPr lang="en-US" dirty="0"/>
              <a:t>Title heading in 30pt Arial Bold</a:t>
            </a:r>
            <a:endParaRPr lang="en-GB" dirty="0"/>
          </a:p>
        </p:txBody>
      </p:sp>
      <p:sp>
        <p:nvSpPr>
          <p:cNvPr id="10" name="Text Placeholder 9"/>
          <p:cNvSpPr>
            <a:spLocks noGrp="1"/>
          </p:cNvSpPr>
          <p:nvPr>
            <p:ph type="body" sz="quarter" idx="13" hasCustomPrompt="1"/>
          </p:nvPr>
        </p:nvSpPr>
        <p:spPr>
          <a:xfrm>
            <a:off x="720000" y="2268000"/>
            <a:ext cx="6660312" cy="444553"/>
          </a:xfrm>
        </p:spPr>
        <p:txBody>
          <a:bodyPr lIns="0" tIns="0" rIns="0" bIns="0">
            <a:normAutofit/>
          </a:bodyPr>
          <a:lstStyle>
            <a:lvl1pPr marL="0" indent="0">
              <a:buNone/>
              <a:defRPr sz="2100" b="1">
                <a:solidFill>
                  <a:schemeClr val="accent2">
                    <a:lumMod val="75000"/>
                  </a:schemeClr>
                </a:solidFill>
              </a:defRPr>
            </a:lvl1pPr>
          </a:lstStyle>
          <a:p>
            <a:r>
              <a:rPr lang="en-US" dirty="0"/>
              <a:t>Subheading in 21pt Arial Bold</a:t>
            </a:r>
            <a:endParaRPr lang="en-GB" dirty="0"/>
          </a:p>
        </p:txBody>
      </p:sp>
      <p:sp>
        <p:nvSpPr>
          <p:cNvPr id="11" name="Text Placeholder 13"/>
          <p:cNvSpPr>
            <a:spLocks noGrp="1"/>
          </p:cNvSpPr>
          <p:nvPr>
            <p:ph type="body" sz="quarter" idx="14" hasCustomPrompt="1"/>
          </p:nvPr>
        </p:nvSpPr>
        <p:spPr>
          <a:xfrm>
            <a:off x="4644008" y="4464000"/>
            <a:ext cx="3924008" cy="540000"/>
          </a:xfrm>
        </p:spPr>
        <p:txBody>
          <a:bodyPr lIns="0" tIns="0" rIns="0" bIns="0">
            <a:normAutofit/>
          </a:bodyPr>
          <a:lstStyle>
            <a:lvl1pPr marL="0" indent="0" algn="r">
              <a:buNone/>
              <a:defRPr sz="1500" b="1" baseline="0">
                <a:solidFill>
                  <a:schemeClr val="bg1"/>
                </a:solidFill>
              </a:defRPr>
            </a:lvl1pPr>
          </a:lstStyle>
          <a:p>
            <a:pPr lvl="0"/>
            <a:r>
              <a:rPr lang="en-US" dirty="0"/>
              <a:t>Presented by… in 15pt Arial Bold</a:t>
            </a:r>
            <a:endParaRPr lang="en-GB" dirty="0"/>
          </a:p>
        </p:txBody>
      </p:sp>
      <p:pic>
        <p:nvPicPr>
          <p:cNvPr id="12" name="Picture 1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80312" y="339502"/>
            <a:ext cx="1512168" cy="550168"/>
          </a:xfrm>
          <a:prstGeom prst="rect">
            <a:avLst/>
          </a:prstGeom>
          <a:noFill/>
          <a:ln>
            <a:noFill/>
          </a:ln>
          <a:extLst/>
        </p:spPr>
      </p:pic>
      <p:sp>
        <p:nvSpPr>
          <p:cNvPr id="13" name="Rectangle 12"/>
          <p:cNvSpPr/>
          <p:nvPr userDrawn="1"/>
        </p:nvSpPr>
        <p:spPr>
          <a:xfrm>
            <a:off x="35496" y="4876006"/>
            <a:ext cx="1728192" cy="2519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FFFFFF"/>
                </a:solidFill>
              </a:rPr>
              <a:t>OFFICIAL SENSITIVE</a:t>
            </a:r>
          </a:p>
        </p:txBody>
      </p:sp>
    </p:spTree>
    <p:extLst>
      <p:ext uri="{BB962C8B-B14F-4D97-AF65-F5344CB8AC3E}">
        <p14:creationId xmlns:p14="http://schemas.microsoft.com/office/powerpoint/2010/main" val="588114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936000"/>
            <a:ext cx="9144000" cy="4207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 name="Title 1"/>
          <p:cNvSpPr>
            <a:spLocks noGrp="1"/>
          </p:cNvSpPr>
          <p:nvPr>
            <p:ph type="title" hasCustomPrompt="1"/>
          </p:nvPr>
        </p:nvSpPr>
        <p:spPr>
          <a:xfrm>
            <a:off x="720000" y="360000"/>
            <a:ext cx="7632000" cy="529568"/>
          </a:xfrm>
        </p:spPr>
        <p:txBody>
          <a:bodyPr lIns="0" tIns="0" rIns="0" bIns="0" anchor="t">
            <a:normAutofit/>
          </a:bodyPr>
          <a:lstStyle>
            <a:lvl1pPr>
              <a:defRPr sz="3000" b="1" spc="-40" baseline="0">
                <a:solidFill>
                  <a:schemeClr val="accent1"/>
                </a:solidFill>
              </a:defRPr>
            </a:lvl1pPr>
          </a:lstStyle>
          <a:p>
            <a:r>
              <a:rPr lang="en-US" dirty="0"/>
              <a:t>Main Heading</a:t>
            </a:r>
            <a:endParaRPr lang="en-GB" dirty="0"/>
          </a:p>
        </p:txBody>
      </p:sp>
      <p:sp>
        <p:nvSpPr>
          <p:cNvPr id="3" name="Content Placeholder 2"/>
          <p:cNvSpPr>
            <a:spLocks noGrp="1"/>
          </p:cNvSpPr>
          <p:nvPr>
            <p:ph idx="1"/>
          </p:nvPr>
        </p:nvSpPr>
        <p:spPr>
          <a:xfrm>
            <a:off x="720000" y="1080000"/>
            <a:ext cx="7704000" cy="3435966"/>
          </a:xfrm>
        </p:spPr>
        <p:txBody>
          <a:bodyPr lIns="0" tIns="0" rIns="0" bIns="0"/>
          <a:lstStyle>
            <a:lvl1pPr>
              <a:defRPr sz="2400">
                <a:solidFill>
                  <a:schemeClr val="accent6"/>
                </a:solidFill>
              </a:defRPr>
            </a:lvl1pPr>
            <a:lvl2pPr>
              <a:defRPr sz="2100">
                <a:solidFill>
                  <a:schemeClr val="accent6"/>
                </a:solidFill>
              </a:defRPr>
            </a:lvl2pPr>
            <a:lvl3pPr marL="1143000" indent="-228600">
              <a:buFont typeface="Wingdings" panose="05000000000000000000" pitchFamily="2" charset="2"/>
              <a:buChar char="§"/>
              <a:defRPr sz="1800">
                <a:solidFill>
                  <a:schemeClr val="accent6"/>
                </a:solidFill>
              </a:defRPr>
            </a:lvl3pPr>
            <a:lvl4pPr>
              <a:defRPr sz="2100"/>
            </a:lvl4pPr>
            <a:lvl5pPr>
              <a:defRPr sz="1750"/>
            </a:lvl5p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a:xfrm>
            <a:off x="6300192" y="4731990"/>
            <a:ext cx="2133600" cy="273844"/>
          </a:xfrm>
        </p:spPr>
        <p:txBody>
          <a:bodyPr/>
          <a:lstStyle>
            <a:lvl1pPr>
              <a:defRPr sz="1000">
                <a:solidFill>
                  <a:schemeClr val="accent6"/>
                </a:solidFill>
              </a:defRPr>
            </a:lvl1pPr>
          </a:lstStyle>
          <a:p>
            <a:fld id="{280AA684-6FB9-400F-B313-F111F0F48737}" type="slidenum">
              <a:rPr lang="en-GB" smtClean="0">
                <a:solidFill>
                  <a:srgbClr val="424D58"/>
                </a:solidFill>
              </a:rPr>
              <a:pPr/>
              <a:t>‹#›</a:t>
            </a:fld>
            <a:endParaRPr lang="en-GB" dirty="0">
              <a:solidFill>
                <a:srgbClr val="424D58"/>
              </a:solidFill>
            </a:endParaRPr>
          </a:p>
        </p:txBody>
      </p:sp>
    </p:spTree>
    <p:extLst>
      <p:ext uri="{BB962C8B-B14F-4D97-AF65-F5344CB8AC3E}">
        <p14:creationId xmlns:p14="http://schemas.microsoft.com/office/powerpoint/2010/main" val="32504298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0" name="Rectangle 9"/>
          <p:cNvSpPr/>
          <p:nvPr userDrawn="1"/>
        </p:nvSpPr>
        <p:spPr>
          <a:xfrm>
            <a:off x="0" y="0"/>
            <a:ext cx="9144000" cy="51640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 name="Title 1"/>
          <p:cNvSpPr>
            <a:spLocks noGrp="1"/>
          </p:cNvSpPr>
          <p:nvPr>
            <p:ph type="title" hasCustomPrompt="1"/>
          </p:nvPr>
        </p:nvSpPr>
        <p:spPr>
          <a:xfrm>
            <a:off x="720000" y="699694"/>
            <a:ext cx="6804328" cy="900068"/>
          </a:xfrm>
        </p:spPr>
        <p:txBody>
          <a:bodyPr lIns="0" tIns="0" rIns="0" bIns="0" anchor="t">
            <a:normAutofit/>
          </a:bodyPr>
          <a:lstStyle>
            <a:lvl1pPr>
              <a:defRPr sz="3000" b="1">
                <a:solidFill>
                  <a:schemeClr val="bg1"/>
                </a:solidFill>
              </a:defRPr>
            </a:lvl1pPr>
          </a:lstStyle>
          <a:p>
            <a:r>
              <a:rPr lang="en-US" dirty="0"/>
              <a:t>Main Heading</a:t>
            </a:r>
            <a:endParaRPr lang="en-GB" dirty="0"/>
          </a:p>
        </p:txBody>
      </p:sp>
      <p:sp>
        <p:nvSpPr>
          <p:cNvPr id="11" name="Content Placeholder 2"/>
          <p:cNvSpPr>
            <a:spLocks noGrp="1"/>
          </p:cNvSpPr>
          <p:nvPr>
            <p:ph idx="1"/>
          </p:nvPr>
        </p:nvSpPr>
        <p:spPr>
          <a:xfrm>
            <a:off x="683568" y="4371950"/>
            <a:ext cx="8003232" cy="660663"/>
          </a:xfrm>
        </p:spPr>
        <p:txBody>
          <a:bodyPr lIns="0" tIns="0" rIns="0" bIns="0">
            <a:normAutofit/>
          </a:bodyPr>
          <a:lstStyle>
            <a:lvl1pPr marL="0" indent="0">
              <a:buNone/>
              <a:defRPr sz="2100" b="1">
                <a:solidFill>
                  <a:srgbClr val="FFB81C"/>
                </a:solidFill>
              </a:defRPr>
            </a:lvl1pPr>
            <a:lvl2pPr>
              <a:defRPr sz="2600">
                <a:solidFill>
                  <a:schemeClr val="bg1"/>
                </a:solidFill>
              </a:defRPr>
            </a:lvl2pPr>
            <a:lvl3pPr marL="1143000" indent="-228600">
              <a:buFont typeface="Wingdings" panose="05000000000000000000" pitchFamily="2" charset="2"/>
              <a:buChar char="§"/>
              <a:defRPr sz="2200">
                <a:solidFill>
                  <a:schemeClr val="bg1"/>
                </a:solidFill>
              </a:defRPr>
            </a:lvl3pPr>
            <a:lvl4pPr>
              <a:defRPr sz="2100"/>
            </a:lvl4pPr>
            <a:lvl5pPr>
              <a:defRPr sz="1750"/>
            </a:lvl5pPr>
          </a:lstStyle>
          <a:p>
            <a:pPr lvl="0"/>
            <a:r>
              <a:rPr lang="en-US"/>
              <a:t>Click to edit Master text styles</a:t>
            </a:r>
          </a:p>
        </p:txBody>
      </p:sp>
      <p:sp>
        <p:nvSpPr>
          <p:cNvPr id="6" name="Slide Number Placeholder 5"/>
          <p:cNvSpPr>
            <a:spLocks noGrp="1"/>
          </p:cNvSpPr>
          <p:nvPr>
            <p:ph type="sldNum" sz="quarter" idx="12"/>
          </p:nvPr>
        </p:nvSpPr>
        <p:spPr>
          <a:xfrm>
            <a:off x="6300192" y="4731990"/>
            <a:ext cx="2133600" cy="273844"/>
          </a:xfrm>
        </p:spPr>
        <p:txBody>
          <a:bodyPr/>
          <a:lstStyle>
            <a:lvl1pPr>
              <a:defRPr sz="1000">
                <a:solidFill>
                  <a:schemeClr val="bg1"/>
                </a:solidFill>
              </a:defRPr>
            </a:lvl1pPr>
          </a:lstStyle>
          <a:p>
            <a:fld id="{4F2E129E-16B7-480B-972E-C025DBFD1D53}" type="slidenum">
              <a:rPr lang="en-GB" smtClean="0">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41158551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1" name="Rectangle 10"/>
          <p:cNvSpPr/>
          <p:nvPr userDrawn="1"/>
        </p:nvSpPr>
        <p:spPr>
          <a:xfrm>
            <a:off x="0" y="0"/>
            <a:ext cx="9144000" cy="439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pic>
        <p:nvPicPr>
          <p:cNvPr id="12" name="Picture 11"/>
          <p:cNvPicPr/>
          <p:nvPr userDrawn="1"/>
        </p:nvPicPr>
        <p:blipFill>
          <a:blip r:embed="rId2" cstate="print">
            <a:extLst>
              <a:ext uri="{28A0092B-C50C-407E-A947-70E740481C1C}">
                <a14:useLocalDpi xmlns:a14="http://schemas.microsoft.com/office/drawing/2010/main" val="0"/>
              </a:ext>
            </a:extLst>
          </a:blip>
          <a:stretch>
            <a:fillRect/>
          </a:stretch>
        </p:blipFill>
        <p:spPr>
          <a:xfrm>
            <a:off x="7478211" y="254736"/>
            <a:ext cx="1198245" cy="947764"/>
          </a:xfrm>
          <a:prstGeom prst="rect">
            <a:avLst/>
          </a:prstGeom>
        </p:spPr>
      </p:pic>
      <p:sp>
        <p:nvSpPr>
          <p:cNvPr id="10" name="Rectangle 9"/>
          <p:cNvSpPr/>
          <p:nvPr userDrawn="1"/>
        </p:nvSpPr>
        <p:spPr>
          <a:xfrm>
            <a:off x="0" y="3939902"/>
            <a:ext cx="9144000" cy="129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5" name="TextBox 4"/>
          <p:cNvSpPr txBox="1"/>
          <p:nvPr userDrawn="1"/>
        </p:nvSpPr>
        <p:spPr>
          <a:xfrm>
            <a:off x="755576" y="1398235"/>
            <a:ext cx="6048672" cy="1938992"/>
          </a:xfrm>
          <a:prstGeom prst="rect">
            <a:avLst/>
          </a:prstGeom>
          <a:noFill/>
        </p:spPr>
        <p:txBody>
          <a:bodyPr wrap="square" rtlCol="0">
            <a:spAutoFit/>
          </a:bodyPr>
          <a:lstStyle/>
          <a:p>
            <a:pPr>
              <a:lnSpc>
                <a:spcPts val="3600"/>
              </a:lnSpc>
            </a:pPr>
            <a:r>
              <a:rPr lang="en-GB" sz="2400" b="1" dirty="0">
                <a:solidFill>
                  <a:srgbClr val="005EB8"/>
                </a:solidFill>
              </a:rPr>
              <a:t>www.digital.nhs.uk</a:t>
            </a:r>
            <a:endParaRPr lang="en-GB" sz="2400" dirty="0">
              <a:solidFill>
                <a:srgbClr val="005EB8"/>
              </a:solidFill>
            </a:endParaRPr>
          </a:p>
          <a:p>
            <a:pPr>
              <a:lnSpc>
                <a:spcPts val="3600"/>
              </a:lnSpc>
              <a:defRPr/>
            </a:pPr>
            <a:r>
              <a:rPr lang="en-GB" sz="2400" dirty="0">
                <a:solidFill>
                  <a:srgbClr val="005EB8"/>
                </a:solidFill>
              </a:rPr>
              <a:t>     </a:t>
            </a:r>
            <a:r>
              <a:rPr lang="en-GB" sz="2400" b="1" dirty="0">
                <a:solidFill>
                  <a:srgbClr val="005EB8"/>
                </a:solidFill>
              </a:rPr>
              <a:t>@</a:t>
            </a:r>
            <a:r>
              <a:rPr lang="en-GB" sz="2400" b="1" dirty="0" err="1">
                <a:solidFill>
                  <a:srgbClr val="005EB8"/>
                </a:solidFill>
              </a:rPr>
              <a:t>nhsdigital</a:t>
            </a:r>
            <a:endParaRPr lang="en-GB" sz="2400" b="1" dirty="0">
              <a:solidFill>
                <a:srgbClr val="005EB8"/>
              </a:solidFill>
            </a:endParaRPr>
          </a:p>
          <a:p>
            <a:pPr>
              <a:lnSpc>
                <a:spcPts val="3600"/>
              </a:lnSpc>
            </a:pPr>
            <a:r>
              <a:rPr lang="en-GB" sz="2400" b="1" dirty="0">
                <a:solidFill>
                  <a:srgbClr val="005EB8"/>
                </a:solidFill>
              </a:rPr>
              <a:t>enquiries@nhsdigital.nhs.uk</a:t>
            </a:r>
          </a:p>
          <a:p>
            <a:pPr>
              <a:lnSpc>
                <a:spcPts val="3600"/>
              </a:lnSpc>
            </a:pPr>
            <a:r>
              <a:rPr lang="en-GB" sz="2400" b="1" dirty="0">
                <a:solidFill>
                  <a:srgbClr val="005EB8"/>
                </a:solidFill>
              </a:rPr>
              <a:t>0300 303 5678</a:t>
            </a:r>
            <a:endParaRPr lang="en-GB" sz="2400" dirty="0">
              <a:solidFill>
                <a:srgbClr val="005EB8"/>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1925" y="1968019"/>
            <a:ext cx="387707" cy="387707"/>
          </a:xfrm>
          <a:prstGeom prst="rect">
            <a:avLst/>
          </a:prstGeom>
        </p:spPr>
      </p:pic>
      <p:sp>
        <p:nvSpPr>
          <p:cNvPr id="9" name="Rectangle 8"/>
          <p:cNvSpPr/>
          <p:nvPr userDrawn="1"/>
        </p:nvSpPr>
        <p:spPr>
          <a:xfrm>
            <a:off x="35496" y="4984062"/>
            <a:ext cx="1728192" cy="25198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FFFFFF"/>
                </a:solidFill>
              </a:rPr>
              <a:t>OFFICIAL SENSITIVE</a:t>
            </a:r>
          </a:p>
        </p:txBody>
      </p:sp>
    </p:spTree>
    <p:extLst>
      <p:ext uri="{BB962C8B-B14F-4D97-AF65-F5344CB8AC3E}">
        <p14:creationId xmlns:p14="http://schemas.microsoft.com/office/powerpoint/2010/main" val="25620598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4" name="Rectangle 3"/>
          <p:cNvSpPr/>
          <p:nvPr userDrawn="1"/>
        </p:nvSpPr>
        <p:spPr>
          <a:xfrm>
            <a:off x="0" y="0"/>
            <a:ext cx="9144000" cy="439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5" name="Rectangle 4"/>
          <p:cNvSpPr/>
          <p:nvPr userDrawn="1"/>
        </p:nvSpPr>
        <p:spPr>
          <a:xfrm>
            <a:off x="0" y="4356000"/>
            <a:ext cx="9144000" cy="79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9" name="Text Placeholder 5"/>
          <p:cNvSpPr>
            <a:spLocks noGrp="1"/>
          </p:cNvSpPr>
          <p:nvPr>
            <p:ph type="body" sz="quarter" idx="12" hasCustomPrompt="1"/>
          </p:nvPr>
        </p:nvSpPr>
        <p:spPr>
          <a:xfrm>
            <a:off x="720000" y="1728000"/>
            <a:ext cx="6660312" cy="483558"/>
          </a:xfrm>
        </p:spPr>
        <p:txBody>
          <a:bodyPr lIns="0" tIns="0" rIns="0" bIns="0">
            <a:normAutofit/>
          </a:bodyPr>
          <a:lstStyle>
            <a:lvl1pPr marL="0" indent="0">
              <a:spcBef>
                <a:spcPts val="0"/>
              </a:spcBef>
              <a:buNone/>
              <a:defRPr sz="3000" b="1" spc="-40" baseline="0">
                <a:solidFill>
                  <a:schemeClr val="accent1"/>
                </a:solidFill>
                <a:latin typeface="Arial" panose="020B0604020202020204" pitchFamily="34" charset="0"/>
              </a:defRPr>
            </a:lvl1pPr>
          </a:lstStyle>
          <a:p>
            <a:pPr lvl="0"/>
            <a:r>
              <a:rPr lang="en-US" dirty="0"/>
              <a:t>Title heading in 30pt Arial Bold</a:t>
            </a:r>
            <a:endParaRPr lang="en-GB" dirty="0"/>
          </a:p>
        </p:txBody>
      </p:sp>
      <p:sp>
        <p:nvSpPr>
          <p:cNvPr id="10" name="Text Placeholder 9"/>
          <p:cNvSpPr>
            <a:spLocks noGrp="1"/>
          </p:cNvSpPr>
          <p:nvPr>
            <p:ph type="body" sz="quarter" idx="13" hasCustomPrompt="1"/>
          </p:nvPr>
        </p:nvSpPr>
        <p:spPr>
          <a:xfrm>
            <a:off x="720000" y="2268000"/>
            <a:ext cx="6660312" cy="444553"/>
          </a:xfrm>
        </p:spPr>
        <p:txBody>
          <a:bodyPr lIns="0" tIns="0" rIns="0" bIns="0">
            <a:normAutofit/>
          </a:bodyPr>
          <a:lstStyle>
            <a:lvl1pPr marL="0" indent="0">
              <a:buNone/>
              <a:defRPr sz="2100" b="1">
                <a:solidFill>
                  <a:schemeClr val="accent2">
                    <a:lumMod val="75000"/>
                  </a:schemeClr>
                </a:solidFill>
              </a:defRPr>
            </a:lvl1pPr>
          </a:lstStyle>
          <a:p>
            <a:r>
              <a:rPr lang="en-US" dirty="0"/>
              <a:t>Subheading in 21pt Arial Bold</a:t>
            </a:r>
            <a:endParaRPr lang="en-GB" dirty="0"/>
          </a:p>
        </p:txBody>
      </p:sp>
      <p:sp>
        <p:nvSpPr>
          <p:cNvPr id="11" name="Text Placeholder 13"/>
          <p:cNvSpPr>
            <a:spLocks noGrp="1"/>
          </p:cNvSpPr>
          <p:nvPr>
            <p:ph type="body" sz="quarter" idx="14" hasCustomPrompt="1"/>
          </p:nvPr>
        </p:nvSpPr>
        <p:spPr>
          <a:xfrm>
            <a:off x="4644008" y="4464000"/>
            <a:ext cx="3924008" cy="540000"/>
          </a:xfrm>
        </p:spPr>
        <p:txBody>
          <a:bodyPr lIns="0" tIns="0" rIns="0" bIns="0">
            <a:normAutofit/>
          </a:bodyPr>
          <a:lstStyle>
            <a:lvl1pPr marL="0" indent="0" algn="r">
              <a:buNone/>
              <a:defRPr sz="1500" b="1" baseline="0">
                <a:solidFill>
                  <a:schemeClr val="bg1"/>
                </a:solidFill>
              </a:defRPr>
            </a:lvl1pPr>
          </a:lstStyle>
          <a:p>
            <a:pPr lvl="0"/>
            <a:r>
              <a:rPr lang="en-US" dirty="0"/>
              <a:t>Presented by… in 15pt Arial Bold</a:t>
            </a:r>
            <a:endParaRPr lang="en-GB" dirty="0"/>
          </a:p>
        </p:txBody>
      </p:sp>
      <p:pic>
        <p:nvPicPr>
          <p:cNvPr id="12" name="Picture 1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80312" y="339502"/>
            <a:ext cx="1512168" cy="550168"/>
          </a:xfrm>
          <a:prstGeom prst="rect">
            <a:avLst/>
          </a:prstGeom>
          <a:noFill/>
          <a:ln>
            <a:noFill/>
          </a:ln>
          <a:extLst/>
        </p:spPr>
      </p:pic>
      <p:sp>
        <p:nvSpPr>
          <p:cNvPr id="13" name="Rectangle 12"/>
          <p:cNvSpPr/>
          <p:nvPr userDrawn="1"/>
        </p:nvSpPr>
        <p:spPr>
          <a:xfrm>
            <a:off x="35496" y="4876006"/>
            <a:ext cx="1728192" cy="2519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FFFFFF"/>
                </a:solidFill>
              </a:rPr>
              <a:t>OFFICIAL SENSITIVE</a:t>
            </a:r>
          </a:p>
        </p:txBody>
      </p:sp>
    </p:spTree>
    <p:extLst>
      <p:ext uri="{BB962C8B-B14F-4D97-AF65-F5344CB8AC3E}">
        <p14:creationId xmlns:p14="http://schemas.microsoft.com/office/powerpoint/2010/main" val="2670955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936000"/>
            <a:ext cx="9144000" cy="4207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720000" y="360000"/>
            <a:ext cx="7632000" cy="529568"/>
          </a:xfrm>
        </p:spPr>
        <p:txBody>
          <a:bodyPr lIns="0" tIns="0" rIns="0" bIns="0" anchor="t">
            <a:normAutofit/>
          </a:bodyPr>
          <a:lstStyle>
            <a:lvl1pPr>
              <a:defRPr sz="3000" b="1" spc="-40" baseline="0">
                <a:solidFill>
                  <a:schemeClr val="accent1"/>
                </a:solidFill>
              </a:defRPr>
            </a:lvl1pPr>
          </a:lstStyle>
          <a:p>
            <a:r>
              <a:rPr lang="en-US" dirty="0"/>
              <a:t>Main Heading</a:t>
            </a:r>
            <a:endParaRPr lang="en-GB" dirty="0"/>
          </a:p>
        </p:txBody>
      </p:sp>
      <p:sp>
        <p:nvSpPr>
          <p:cNvPr id="3" name="Content Placeholder 2"/>
          <p:cNvSpPr>
            <a:spLocks noGrp="1"/>
          </p:cNvSpPr>
          <p:nvPr>
            <p:ph idx="1"/>
          </p:nvPr>
        </p:nvSpPr>
        <p:spPr>
          <a:xfrm>
            <a:off x="720000" y="1080000"/>
            <a:ext cx="7704000" cy="3435966"/>
          </a:xfrm>
        </p:spPr>
        <p:txBody>
          <a:bodyPr lIns="0" tIns="0" rIns="0" bIns="0"/>
          <a:lstStyle>
            <a:lvl1pPr>
              <a:defRPr sz="2400">
                <a:solidFill>
                  <a:schemeClr val="bg1"/>
                </a:solidFill>
              </a:defRPr>
            </a:lvl1pPr>
            <a:lvl2pPr>
              <a:defRPr sz="2100">
                <a:solidFill>
                  <a:schemeClr val="bg1"/>
                </a:solidFill>
              </a:defRPr>
            </a:lvl2pPr>
            <a:lvl3pPr marL="1143000" indent="-228600">
              <a:buFont typeface="Wingdings" panose="05000000000000000000" pitchFamily="2" charset="2"/>
              <a:buChar char="§"/>
              <a:defRPr sz="1800">
                <a:solidFill>
                  <a:schemeClr val="bg1"/>
                </a:solidFill>
              </a:defRPr>
            </a:lvl3pPr>
            <a:lvl4pPr>
              <a:defRPr sz="2100"/>
            </a:lvl4pPr>
            <a:lvl5pPr>
              <a:defRPr sz="1750"/>
            </a:lvl5p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a:xfrm>
            <a:off x="6300192" y="4731990"/>
            <a:ext cx="2133600" cy="273844"/>
          </a:xfrm>
        </p:spPr>
        <p:txBody>
          <a:bodyPr/>
          <a:lstStyle>
            <a:lvl1pPr>
              <a:defRPr sz="1000">
                <a:solidFill>
                  <a:schemeClr val="bg1"/>
                </a:solidFill>
              </a:defRPr>
            </a:lvl1pPr>
          </a:lstStyle>
          <a:p>
            <a:fld id="{280AA684-6FB9-400F-B313-F111F0F48737}" type="slidenum">
              <a:rPr lang="en-GB" smtClean="0"/>
              <a:pPr/>
              <a:t>‹#›</a:t>
            </a:fld>
            <a:endParaRPr lang="en-GB" dirty="0"/>
          </a:p>
        </p:txBody>
      </p:sp>
    </p:spTree>
    <p:extLst>
      <p:ext uri="{BB962C8B-B14F-4D97-AF65-F5344CB8AC3E}">
        <p14:creationId xmlns:p14="http://schemas.microsoft.com/office/powerpoint/2010/main" val="19181406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936000"/>
            <a:ext cx="9144000" cy="4207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 name="Title 1"/>
          <p:cNvSpPr>
            <a:spLocks noGrp="1"/>
          </p:cNvSpPr>
          <p:nvPr>
            <p:ph type="title" hasCustomPrompt="1"/>
          </p:nvPr>
        </p:nvSpPr>
        <p:spPr>
          <a:xfrm>
            <a:off x="720000" y="360000"/>
            <a:ext cx="7632000" cy="529568"/>
          </a:xfrm>
        </p:spPr>
        <p:txBody>
          <a:bodyPr lIns="0" tIns="0" rIns="0" bIns="0" anchor="t">
            <a:normAutofit/>
          </a:bodyPr>
          <a:lstStyle>
            <a:lvl1pPr>
              <a:defRPr sz="3000" b="1" spc="-40" baseline="0">
                <a:solidFill>
                  <a:schemeClr val="accent1"/>
                </a:solidFill>
              </a:defRPr>
            </a:lvl1pPr>
          </a:lstStyle>
          <a:p>
            <a:r>
              <a:rPr lang="en-US" dirty="0"/>
              <a:t>Main Heading</a:t>
            </a:r>
            <a:endParaRPr lang="en-GB" dirty="0"/>
          </a:p>
        </p:txBody>
      </p:sp>
      <p:sp>
        <p:nvSpPr>
          <p:cNvPr id="3" name="Content Placeholder 2"/>
          <p:cNvSpPr>
            <a:spLocks noGrp="1"/>
          </p:cNvSpPr>
          <p:nvPr>
            <p:ph idx="1"/>
          </p:nvPr>
        </p:nvSpPr>
        <p:spPr>
          <a:xfrm>
            <a:off x="720000" y="1080000"/>
            <a:ext cx="7704000" cy="3435966"/>
          </a:xfrm>
        </p:spPr>
        <p:txBody>
          <a:bodyPr lIns="0" tIns="0" rIns="0" bIns="0"/>
          <a:lstStyle>
            <a:lvl1pPr>
              <a:defRPr sz="2400">
                <a:solidFill>
                  <a:schemeClr val="accent6"/>
                </a:solidFill>
              </a:defRPr>
            </a:lvl1pPr>
            <a:lvl2pPr>
              <a:defRPr sz="2100">
                <a:solidFill>
                  <a:schemeClr val="accent6"/>
                </a:solidFill>
              </a:defRPr>
            </a:lvl2pPr>
            <a:lvl3pPr marL="1143000" indent="-228600">
              <a:buFont typeface="Wingdings" panose="05000000000000000000" pitchFamily="2" charset="2"/>
              <a:buChar char="§"/>
              <a:defRPr sz="1800">
                <a:solidFill>
                  <a:schemeClr val="accent6"/>
                </a:solidFill>
              </a:defRPr>
            </a:lvl3pPr>
            <a:lvl4pPr>
              <a:defRPr sz="2100"/>
            </a:lvl4pPr>
            <a:lvl5pPr>
              <a:defRPr sz="1750"/>
            </a:lvl5p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a:xfrm>
            <a:off x="6300192" y="4731990"/>
            <a:ext cx="2133600" cy="273844"/>
          </a:xfrm>
        </p:spPr>
        <p:txBody>
          <a:bodyPr/>
          <a:lstStyle>
            <a:lvl1pPr>
              <a:defRPr sz="1000">
                <a:solidFill>
                  <a:schemeClr val="accent6"/>
                </a:solidFill>
              </a:defRPr>
            </a:lvl1pPr>
          </a:lstStyle>
          <a:p>
            <a:fld id="{280AA684-6FB9-400F-B313-F111F0F48737}" type="slidenum">
              <a:rPr lang="en-GB" smtClean="0">
                <a:solidFill>
                  <a:srgbClr val="424D58"/>
                </a:solidFill>
              </a:rPr>
              <a:pPr/>
              <a:t>‹#›</a:t>
            </a:fld>
            <a:endParaRPr lang="en-GB" dirty="0">
              <a:solidFill>
                <a:srgbClr val="424D58"/>
              </a:solidFill>
            </a:endParaRPr>
          </a:p>
        </p:txBody>
      </p:sp>
    </p:spTree>
    <p:extLst>
      <p:ext uri="{BB962C8B-B14F-4D97-AF65-F5344CB8AC3E}">
        <p14:creationId xmlns:p14="http://schemas.microsoft.com/office/powerpoint/2010/main" val="33058942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0" name="Rectangle 9"/>
          <p:cNvSpPr/>
          <p:nvPr userDrawn="1"/>
        </p:nvSpPr>
        <p:spPr>
          <a:xfrm>
            <a:off x="0" y="0"/>
            <a:ext cx="9144000" cy="51640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 name="Title 1"/>
          <p:cNvSpPr>
            <a:spLocks noGrp="1"/>
          </p:cNvSpPr>
          <p:nvPr>
            <p:ph type="title" hasCustomPrompt="1"/>
          </p:nvPr>
        </p:nvSpPr>
        <p:spPr>
          <a:xfrm>
            <a:off x="720000" y="699694"/>
            <a:ext cx="6804328" cy="900068"/>
          </a:xfrm>
        </p:spPr>
        <p:txBody>
          <a:bodyPr lIns="0" tIns="0" rIns="0" bIns="0" anchor="t">
            <a:normAutofit/>
          </a:bodyPr>
          <a:lstStyle>
            <a:lvl1pPr>
              <a:defRPr sz="3000" b="1">
                <a:solidFill>
                  <a:schemeClr val="bg1"/>
                </a:solidFill>
              </a:defRPr>
            </a:lvl1pPr>
          </a:lstStyle>
          <a:p>
            <a:r>
              <a:rPr lang="en-US" dirty="0"/>
              <a:t>Main Heading</a:t>
            </a:r>
            <a:endParaRPr lang="en-GB" dirty="0"/>
          </a:p>
        </p:txBody>
      </p:sp>
      <p:sp>
        <p:nvSpPr>
          <p:cNvPr id="11" name="Content Placeholder 2"/>
          <p:cNvSpPr>
            <a:spLocks noGrp="1"/>
          </p:cNvSpPr>
          <p:nvPr>
            <p:ph idx="1"/>
          </p:nvPr>
        </p:nvSpPr>
        <p:spPr>
          <a:xfrm>
            <a:off x="683568" y="4371950"/>
            <a:ext cx="8003232" cy="660663"/>
          </a:xfrm>
        </p:spPr>
        <p:txBody>
          <a:bodyPr lIns="0" tIns="0" rIns="0" bIns="0">
            <a:normAutofit/>
          </a:bodyPr>
          <a:lstStyle>
            <a:lvl1pPr marL="0" indent="0">
              <a:buNone/>
              <a:defRPr sz="2100" b="1">
                <a:solidFill>
                  <a:srgbClr val="FFB81C"/>
                </a:solidFill>
              </a:defRPr>
            </a:lvl1pPr>
            <a:lvl2pPr>
              <a:defRPr sz="2600">
                <a:solidFill>
                  <a:schemeClr val="bg1"/>
                </a:solidFill>
              </a:defRPr>
            </a:lvl2pPr>
            <a:lvl3pPr marL="1143000" indent="-228600">
              <a:buFont typeface="Wingdings" panose="05000000000000000000" pitchFamily="2" charset="2"/>
              <a:buChar char="§"/>
              <a:defRPr sz="2200">
                <a:solidFill>
                  <a:schemeClr val="bg1"/>
                </a:solidFill>
              </a:defRPr>
            </a:lvl3pPr>
            <a:lvl4pPr>
              <a:defRPr sz="2100"/>
            </a:lvl4pPr>
            <a:lvl5pPr>
              <a:defRPr sz="1750"/>
            </a:lvl5pPr>
          </a:lstStyle>
          <a:p>
            <a:pPr lvl="0"/>
            <a:r>
              <a:rPr lang="en-US"/>
              <a:t>Click to edit Master text styles</a:t>
            </a:r>
          </a:p>
        </p:txBody>
      </p:sp>
      <p:sp>
        <p:nvSpPr>
          <p:cNvPr id="6" name="Slide Number Placeholder 5"/>
          <p:cNvSpPr>
            <a:spLocks noGrp="1"/>
          </p:cNvSpPr>
          <p:nvPr>
            <p:ph type="sldNum" sz="quarter" idx="12"/>
          </p:nvPr>
        </p:nvSpPr>
        <p:spPr>
          <a:xfrm>
            <a:off x="6300192" y="4731990"/>
            <a:ext cx="2133600" cy="273844"/>
          </a:xfrm>
        </p:spPr>
        <p:txBody>
          <a:bodyPr/>
          <a:lstStyle>
            <a:lvl1pPr>
              <a:defRPr sz="1000">
                <a:solidFill>
                  <a:schemeClr val="bg1"/>
                </a:solidFill>
              </a:defRPr>
            </a:lvl1pPr>
          </a:lstStyle>
          <a:p>
            <a:fld id="{4F2E129E-16B7-480B-972E-C025DBFD1D53}" type="slidenum">
              <a:rPr lang="en-GB" smtClean="0">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26526461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1" name="Rectangle 10"/>
          <p:cNvSpPr/>
          <p:nvPr userDrawn="1"/>
        </p:nvSpPr>
        <p:spPr>
          <a:xfrm>
            <a:off x="0" y="0"/>
            <a:ext cx="9144000" cy="439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pic>
        <p:nvPicPr>
          <p:cNvPr id="12" name="Picture 11"/>
          <p:cNvPicPr/>
          <p:nvPr userDrawn="1"/>
        </p:nvPicPr>
        <p:blipFill>
          <a:blip r:embed="rId2" cstate="print">
            <a:extLst>
              <a:ext uri="{28A0092B-C50C-407E-A947-70E740481C1C}">
                <a14:useLocalDpi xmlns:a14="http://schemas.microsoft.com/office/drawing/2010/main" val="0"/>
              </a:ext>
            </a:extLst>
          </a:blip>
          <a:stretch>
            <a:fillRect/>
          </a:stretch>
        </p:blipFill>
        <p:spPr>
          <a:xfrm>
            <a:off x="7478211" y="254736"/>
            <a:ext cx="1198245" cy="947764"/>
          </a:xfrm>
          <a:prstGeom prst="rect">
            <a:avLst/>
          </a:prstGeom>
        </p:spPr>
      </p:pic>
      <p:sp>
        <p:nvSpPr>
          <p:cNvPr id="10" name="Rectangle 9"/>
          <p:cNvSpPr/>
          <p:nvPr userDrawn="1"/>
        </p:nvSpPr>
        <p:spPr>
          <a:xfrm>
            <a:off x="0" y="3939902"/>
            <a:ext cx="9144000" cy="129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5" name="TextBox 4"/>
          <p:cNvSpPr txBox="1"/>
          <p:nvPr userDrawn="1"/>
        </p:nvSpPr>
        <p:spPr>
          <a:xfrm>
            <a:off x="755576" y="1398235"/>
            <a:ext cx="6048672" cy="1938992"/>
          </a:xfrm>
          <a:prstGeom prst="rect">
            <a:avLst/>
          </a:prstGeom>
          <a:noFill/>
        </p:spPr>
        <p:txBody>
          <a:bodyPr wrap="square" rtlCol="0">
            <a:spAutoFit/>
          </a:bodyPr>
          <a:lstStyle/>
          <a:p>
            <a:pPr>
              <a:lnSpc>
                <a:spcPts val="3600"/>
              </a:lnSpc>
            </a:pPr>
            <a:r>
              <a:rPr lang="en-GB" sz="2400" b="1" dirty="0">
                <a:solidFill>
                  <a:srgbClr val="005EB8"/>
                </a:solidFill>
              </a:rPr>
              <a:t>www.digital.nhs.uk</a:t>
            </a:r>
            <a:endParaRPr lang="en-GB" sz="2400" dirty="0">
              <a:solidFill>
                <a:srgbClr val="005EB8"/>
              </a:solidFill>
            </a:endParaRPr>
          </a:p>
          <a:p>
            <a:pPr>
              <a:lnSpc>
                <a:spcPts val="3600"/>
              </a:lnSpc>
              <a:defRPr/>
            </a:pPr>
            <a:r>
              <a:rPr lang="en-GB" sz="2400" dirty="0">
                <a:solidFill>
                  <a:srgbClr val="005EB8"/>
                </a:solidFill>
              </a:rPr>
              <a:t>     </a:t>
            </a:r>
            <a:r>
              <a:rPr lang="en-GB" sz="2400" b="1" dirty="0">
                <a:solidFill>
                  <a:srgbClr val="005EB8"/>
                </a:solidFill>
              </a:rPr>
              <a:t>@</a:t>
            </a:r>
            <a:r>
              <a:rPr lang="en-GB" sz="2400" b="1" dirty="0" err="1">
                <a:solidFill>
                  <a:srgbClr val="005EB8"/>
                </a:solidFill>
              </a:rPr>
              <a:t>nhsdigital</a:t>
            </a:r>
            <a:endParaRPr lang="en-GB" sz="2400" b="1" dirty="0">
              <a:solidFill>
                <a:srgbClr val="005EB8"/>
              </a:solidFill>
            </a:endParaRPr>
          </a:p>
          <a:p>
            <a:pPr>
              <a:lnSpc>
                <a:spcPts val="3600"/>
              </a:lnSpc>
            </a:pPr>
            <a:r>
              <a:rPr lang="en-GB" sz="2400" b="1" dirty="0">
                <a:solidFill>
                  <a:srgbClr val="005EB8"/>
                </a:solidFill>
              </a:rPr>
              <a:t>enquiries@nhsdigital.nhs.uk</a:t>
            </a:r>
          </a:p>
          <a:p>
            <a:pPr>
              <a:lnSpc>
                <a:spcPts val="3600"/>
              </a:lnSpc>
            </a:pPr>
            <a:r>
              <a:rPr lang="en-GB" sz="2400" b="1" dirty="0">
                <a:solidFill>
                  <a:srgbClr val="005EB8"/>
                </a:solidFill>
              </a:rPr>
              <a:t>0300 303 5678</a:t>
            </a:r>
            <a:endParaRPr lang="en-GB" sz="2400" dirty="0">
              <a:solidFill>
                <a:srgbClr val="005EB8"/>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1925" y="1968019"/>
            <a:ext cx="387707" cy="387707"/>
          </a:xfrm>
          <a:prstGeom prst="rect">
            <a:avLst/>
          </a:prstGeom>
        </p:spPr>
      </p:pic>
      <p:sp>
        <p:nvSpPr>
          <p:cNvPr id="9" name="Rectangle 8"/>
          <p:cNvSpPr/>
          <p:nvPr userDrawn="1"/>
        </p:nvSpPr>
        <p:spPr>
          <a:xfrm>
            <a:off x="35496" y="4984062"/>
            <a:ext cx="1728192" cy="25198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FFFFFF"/>
                </a:solidFill>
              </a:rPr>
              <a:t>OFFICIAL SENSITIVE</a:t>
            </a:r>
          </a:p>
        </p:txBody>
      </p:sp>
    </p:spTree>
    <p:extLst>
      <p:ext uri="{BB962C8B-B14F-4D97-AF65-F5344CB8AC3E}">
        <p14:creationId xmlns:p14="http://schemas.microsoft.com/office/powerpoint/2010/main" val="5708785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4" name="Rectangle 3"/>
          <p:cNvSpPr/>
          <p:nvPr userDrawn="1"/>
        </p:nvSpPr>
        <p:spPr>
          <a:xfrm>
            <a:off x="0" y="0"/>
            <a:ext cx="9144000" cy="439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5" name="Rectangle 4"/>
          <p:cNvSpPr/>
          <p:nvPr userDrawn="1"/>
        </p:nvSpPr>
        <p:spPr>
          <a:xfrm>
            <a:off x="0" y="4356000"/>
            <a:ext cx="9144000" cy="79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9" name="Text Placeholder 5"/>
          <p:cNvSpPr>
            <a:spLocks noGrp="1"/>
          </p:cNvSpPr>
          <p:nvPr>
            <p:ph type="body" sz="quarter" idx="12" hasCustomPrompt="1"/>
          </p:nvPr>
        </p:nvSpPr>
        <p:spPr>
          <a:xfrm>
            <a:off x="720000" y="1728000"/>
            <a:ext cx="6660312" cy="483558"/>
          </a:xfrm>
        </p:spPr>
        <p:txBody>
          <a:bodyPr lIns="0" tIns="0" rIns="0" bIns="0">
            <a:normAutofit/>
          </a:bodyPr>
          <a:lstStyle>
            <a:lvl1pPr marL="0" indent="0">
              <a:spcBef>
                <a:spcPts val="0"/>
              </a:spcBef>
              <a:buNone/>
              <a:defRPr sz="3000" b="1" spc="-40" baseline="0">
                <a:solidFill>
                  <a:schemeClr val="accent1"/>
                </a:solidFill>
                <a:latin typeface="Arial" panose="020B0604020202020204" pitchFamily="34" charset="0"/>
              </a:defRPr>
            </a:lvl1pPr>
          </a:lstStyle>
          <a:p>
            <a:pPr lvl="0"/>
            <a:r>
              <a:rPr lang="en-US" dirty="0"/>
              <a:t>Title heading in 30pt Arial Bold</a:t>
            </a:r>
            <a:endParaRPr lang="en-GB" dirty="0"/>
          </a:p>
        </p:txBody>
      </p:sp>
      <p:sp>
        <p:nvSpPr>
          <p:cNvPr id="10" name="Text Placeholder 9"/>
          <p:cNvSpPr>
            <a:spLocks noGrp="1"/>
          </p:cNvSpPr>
          <p:nvPr>
            <p:ph type="body" sz="quarter" idx="13" hasCustomPrompt="1"/>
          </p:nvPr>
        </p:nvSpPr>
        <p:spPr>
          <a:xfrm>
            <a:off x="720000" y="2268000"/>
            <a:ext cx="6660312" cy="444553"/>
          </a:xfrm>
        </p:spPr>
        <p:txBody>
          <a:bodyPr lIns="0" tIns="0" rIns="0" bIns="0">
            <a:normAutofit/>
          </a:bodyPr>
          <a:lstStyle>
            <a:lvl1pPr marL="0" indent="0">
              <a:buNone/>
              <a:defRPr sz="2100" b="1">
                <a:solidFill>
                  <a:schemeClr val="accent2">
                    <a:lumMod val="75000"/>
                  </a:schemeClr>
                </a:solidFill>
              </a:defRPr>
            </a:lvl1pPr>
          </a:lstStyle>
          <a:p>
            <a:r>
              <a:rPr lang="en-US" dirty="0"/>
              <a:t>Subheading in 21pt Arial Bold</a:t>
            </a:r>
            <a:endParaRPr lang="en-GB" dirty="0"/>
          </a:p>
        </p:txBody>
      </p:sp>
      <p:sp>
        <p:nvSpPr>
          <p:cNvPr id="11" name="Text Placeholder 13"/>
          <p:cNvSpPr>
            <a:spLocks noGrp="1"/>
          </p:cNvSpPr>
          <p:nvPr>
            <p:ph type="body" sz="quarter" idx="14" hasCustomPrompt="1"/>
          </p:nvPr>
        </p:nvSpPr>
        <p:spPr>
          <a:xfrm>
            <a:off x="4644008" y="4464000"/>
            <a:ext cx="3924008" cy="540000"/>
          </a:xfrm>
        </p:spPr>
        <p:txBody>
          <a:bodyPr lIns="0" tIns="0" rIns="0" bIns="0">
            <a:normAutofit/>
          </a:bodyPr>
          <a:lstStyle>
            <a:lvl1pPr marL="0" indent="0" algn="r">
              <a:buNone/>
              <a:defRPr sz="1500" b="1" baseline="0">
                <a:solidFill>
                  <a:schemeClr val="bg1"/>
                </a:solidFill>
              </a:defRPr>
            </a:lvl1pPr>
          </a:lstStyle>
          <a:p>
            <a:pPr lvl="0"/>
            <a:r>
              <a:rPr lang="en-US" dirty="0"/>
              <a:t>Presented by… in 15pt Arial Bold</a:t>
            </a:r>
            <a:endParaRPr lang="en-GB" dirty="0"/>
          </a:p>
        </p:txBody>
      </p:sp>
      <p:pic>
        <p:nvPicPr>
          <p:cNvPr id="12" name="Picture 1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80312" y="339502"/>
            <a:ext cx="1512168" cy="550168"/>
          </a:xfrm>
          <a:prstGeom prst="rect">
            <a:avLst/>
          </a:prstGeom>
          <a:noFill/>
          <a:ln>
            <a:noFill/>
          </a:ln>
          <a:extLst/>
        </p:spPr>
      </p:pic>
      <p:sp>
        <p:nvSpPr>
          <p:cNvPr id="13" name="Rectangle 12"/>
          <p:cNvSpPr/>
          <p:nvPr userDrawn="1"/>
        </p:nvSpPr>
        <p:spPr>
          <a:xfrm>
            <a:off x="35496" y="4876006"/>
            <a:ext cx="1728192" cy="2519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FFFFFF"/>
                </a:solidFill>
              </a:rPr>
              <a:t>OFFICIAL SENSITIVE</a:t>
            </a:r>
          </a:p>
        </p:txBody>
      </p:sp>
    </p:spTree>
    <p:extLst>
      <p:ext uri="{BB962C8B-B14F-4D97-AF65-F5344CB8AC3E}">
        <p14:creationId xmlns:p14="http://schemas.microsoft.com/office/powerpoint/2010/main" val="5663462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936000"/>
            <a:ext cx="9144000" cy="4207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 name="Title 1"/>
          <p:cNvSpPr>
            <a:spLocks noGrp="1"/>
          </p:cNvSpPr>
          <p:nvPr>
            <p:ph type="title" hasCustomPrompt="1"/>
          </p:nvPr>
        </p:nvSpPr>
        <p:spPr>
          <a:xfrm>
            <a:off x="720000" y="360000"/>
            <a:ext cx="7632000" cy="529568"/>
          </a:xfrm>
        </p:spPr>
        <p:txBody>
          <a:bodyPr lIns="0" tIns="0" rIns="0" bIns="0" anchor="t">
            <a:normAutofit/>
          </a:bodyPr>
          <a:lstStyle>
            <a:lvl1pPr>
              <a:defRPr sz="3000" b="1" spc="-40" baseline="0">
                <a:solidFill>
                  <a:schemeClr val="accent1"/>
                </a:solidFill>
              </a:defRPr>
            </a:lvl1pPr>
          </a:lstStyle>
          <a:p>
            <a:r>
              <a:rPr lang="en-US" dirty="0"/>
              <a:t>Main Heading</a:t>
            </a:r>
            <a:endParaRPr lang="en-GB" dirty="0"/>
          </a:p>
        </p:txBody>
      </p:sp>
      <p:sp>
        <p:nvSpPr>
          <p:cNvPr id="3" name="Content Placeholder 2"/>
          <p:cNvSpPr>
            <a:spLocks noGrp="1"/>
          </p:cNvSpPr>
          <p:nvPr>
            <p:ph idx="1"/>
          </p:nvPr>
        </p:nvSpPr>
        <p:spPr>
          <a:xfrm>
            <a:off x="720000" y="1080000"/>
            <a:ext cx="7704000" cy="3435966"/>
          </a:xfrm>
        </p:spPr>
        <p:txBody>
          <a:bodyPr lIns="0" tIns="0" rIns="0" bIns="0"/>
          <a:lstStyle>
            <a:lvl1pPr>
              <a:defRPr sz="2400">
                <a:solidFill>
                  <a:schemeClr val="accent6"/>
                </a:solidFill>
              </a:defRPr>
            </a:lvl1pPr>
            <a:lvl2pPr>
              <a:defRPr sz="2100">
                <a:solidFill>
                  <a:schemeClr val="accent6"/>
                </a:solidFill>
              </a:defRPr>
            </a:lvl2pPr>
            <a:lvl3pPr marL="1143000" indent="-228600">
              <a:buFont typeface="Wingdings" panose="05000000000000000000" pitchFamily="2" charset="2"/>
              <a:buChar char="§"/>
              <a:defRPr sz="1800">
                <a:solidFill>
                  <a:schemeClr val="accent6"/>
                </a:solidFill>
              </a:defRPr>
            </a:lvl3pPr>
            <a:lvl4pPr>
              <a:defRPr sz="2100"/>
            </a:lvl4pPr>
            <a:lvl5pPr>
              <a:defRPr sz="1750"/>
            </a:lvl5p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a:xfrm>
            <a:off x="6300192" y="4731990"/>
            <a:ext cx="2133600" cy="273844"/>
          </a:xfrm>
        </p:spPr>
        <p:txBody>
          <a:bodyPr/>
          <a:lstStyle>
            <a:lvl1pPr>
              <a:defRPr sz="1000">
                <a:solidFill>
                  <a:schemeClr val="accent6"/>
                </a:solidFill>
              </a:defRPr>
            </a:lvl1pPr>
          </a:lstStyle>
          <a:p>
            <a:fld id="{280AA684-6FB9-400F-B313-F111F0F48737}" type="slidenum">
              <a:rPr lang="en-GB" smtClean="0">
                <a:solidFill>
                  <a:srgbClr val="424D58"/>
                </a:solidFill>
              </a:rPr>
              <a:pPr/>
              <a:t>‹#›</a:t>
            </a:fld>
            <a:endParaRPr lang="en-GB" dirty="0">
              <a:solidFill>
                <a:srgbClr val="424D58"/>
              </a:solidFill>
            </a:endParaRPr>
          </a:p>
        </p:txBody>
      </p:sp>
    </p:spTree>
    <p:extLst>
      <p:ext uri="{BB962C8B-B14F-4D97-AF65-F5344CB8AC3E}">
        <p14:creationId xmlns:p14="http://schemas.microsoft.com/office/powerpoint/2010/main" val="15755665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0" name="Rectangle 9"/>
          <p:cNvSpPr/>
          <p:nvPr userDrawn="1"/>
        </p:nvSpPr>
        <p:spPr>
          <a:xfrm>
            <a:off x="0" y="0"/>
            <a:ext cx="9144000" cy="51640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 name="Title 1"/>
          <p:cNvSpPr>
            <a:spLocks noGrp="1"/>
          </p:cNvSpPr>
          <p:nvPr>
            <p:ph type="title" hasCustomPrompt="1"/>
          </p:nvPr>
        </p:nvSpPr>
        <p:spPr>
          <a:xfrm>
            <a:off x="720000" y="699694"/>
            <a:ext cx="6804328" cy="900068"/>
          </a:xfrm>
        </p:spPr>
        <p:txBody>
          <a:bodyPr lIns="0" tIns="0" rIns="0" bIns="0" anchor="t">
            <a:normAutofit/>
          </a:bodyPr>
          <a:lstStyle>
            <a:lvl1pPr>
              <a:defRPr sz="3000" b="1">
                <a:solidFill>
                  <a:schemeClr val="bg1"/>
                </a:solidFill>
              </a:defRPr>
            </a:lvl1pPr>
          </a:lstStyle>
          <a:p>
            <a:r>
              <a:rPr lang="en-US" dirty="0"/>
              <a:t>Main Heading</a:t>
            </a:r>
            <a:endParaRPr lang="en-GB" dirty="0"/>
          </a:p>
        </p:txBody>
      </p:sp>
      <p:sp>
        <p:nvSpPr>
          <p:cNvPr id="11" name="Content Placeholder 2"/>
          <p:cNvSpPr>
            <a:spLocks noGrp="1"/>
          </p:cNvSpPr>
          <p:nvPr>
            <p:ph idx="1"/>
          </p:nvPr>
        </p:nvSpPr>
        <p:spPr>
          <a:xfrm>
            <a:off x="683568" y="4371950"/>
            <a:ext cx="8003232" cy="660663"/>
          </a:xfrm>
        </p:spPr>
        <p:txBody>
          <a:bodyPr lIns="0" tIns="0" rIns="0" bIns="0">
            <a:normAutofit/>
          </a:bodyPr>
          <a:lstStyle>
            <a:lvl1pPr marL="0" indent="0">
              <a:buNone/>
              <a:defRPr sz="2100" b="1">
                <a:solidFill>
                  <a:srgbClr val="FFB81C"/>
                </a:solidFill>
              </a:defRPr>
            </a:lvl1pPr>
            <a:lvl2pPr>
              <a:defRPr sz="2600">
                <a:solidFill>
                  <a:schemeClr val="bg1"/>
                </a:solidFill>
              </a:defRPr>
            </a:lvl2pPr>
            <a:lvl3pPr marL="1143000" indent="-228600">
              <a:buFont typeface="Wingdings" panose="05000000000000000000" pitchFamily="2" charset="2"/>
              <a:buChar char="§"/>
              <a:defRPr sz="2200">
                <a:solidFill>
                  <a:schemeClr val="bg1"/>
                </a:solidFill>
              </a:defRPr>
            </a:lvl3pPr>
            <a:lvl4pPr>
              <a:defRPr sz="2100"/>
            </a:lvl4pPr>
            <a:lvl5pPr>
              <a:defRPr sz="1750"/>
            </a:lvl5pPr>
          </a:lstStyle>
          <a:p>
            <a:pPr lvl="0"/>
            <a:r>
              <a:rPr lang="en-US"/>
              <a:t>Click to edit Master text styles</a:t>
            </a:r>
          </a:p>
        </p:txBody>
      </p:sp>
      <p:sp>
        <p:nvSpPr>
          <p:cNvPr id="6" name="Slide Number Placeholder 5"/>
          <p:cNvSpPr>
            <a:spLocks noGrp="1"/>
          </p:cNvSpPr>
          <p:nvPr>
            <p:ph type="sldNum" sz="quarter" idx="12"/>
          </p:nvPr>
        </p:nvSpPr>
        <p:spPr>
          <a:xfrm>
            <a:off x="6300192" y="4731990"/>
            <a:ext cx="2133600" cy="273844"/>
          </a:xfrm>
        </p:spPr>
        <p:txBody>
          <a:bodyPr/>
          <a:lstStyle>
            <a:lvl1pPr>
              <a:defRPr sz="1000">
                <a:solidFill>
                  <a:schemeClr val="bg1"/>
                </a:solidFill>
              </a:defRPr>
            </a:lvl1pPr>
          </a:lstStyle>
          <a:p>
            <a:fld id="{4F2E129E-16B7-480B-972E-C025DBFD1D53}" type="slidenum">
              <a:rPr lang="en-GB" smtClean="0">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19497330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1" name="Rectangle 10"/>
          <p:cNvSpPr/>
          <p:nvPr userDrawn="1"/>
        </p:nvSpPr>
        <p:spPr>
          <a:xfrm>
            <a:off x="0" y="0"/>
            <a:ext cx="9144000" cy="439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pic>
        <p:nvPicPr>
          <p:cNvPr id="12" name="Picture 11"/>
          <p:cNvPicPr/>
          <p:nvPr userDrawn="1"/>
        </p:nvPicPr>
        <p:blipFill>
          <a:blip r:embed="rId2" cstate="print">
            <a:extLst>
              <a:ext uri="{28A0092B-C50C-407E-A947-70E740481C1C}">
                <a14:useLocalDpi xmlns:a14="http://schemas.microsoft.com/office/drawing/2010/main" val="0"/>
              </a:ext>
            </a:extLst>
          </a:blip>
          <a:stretch>
            <a:fillRect/>
          </a:stretch>
        </p:blipFill>
        <p:spPr>
          <a:xfrm>
            <a:off x="7478211" y="254736"/>
            <a:ext cx="1198245" cy="947764"/>
          </a:xfrm>
          <a:prstGeom prst="rect">
            <a:avLst/>
          </a:prstGeom>
        </p:spPr>
      </p:pic>
      <p:sp>
        <p:nvSpPr>
          <p:cNvPr id="10" name="Rectangle 9"/>
          <p:cNvSpPr/>
          <p:nvPr userDrawn="1"/>
        </p:nvSpPr>
        <p:spPr>
          <a:xfrm>
            <a:off x="0" y="3939902"/>
            <a:ext cx="9144000" cy="129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5" name="TextBox 4"/>
          <p:cNvSpPr txBox="1"/>
          <p:nvPr userDrawn="1"/>
        </p:nvSpPr>
        <p:spPr>
          <a:xfrm>
            <a:off x="755576" y="1398235"/>
            <a:ext cx="6048672" cy="1938992"/>
          </a:xfrm>
          <a:prstGeom prst="rect">
            <a:avLst/>
          </a:prstGeom>
          <a:noFill/>
        </p:spPr>
        <p:txBody>
          <a:bodyPr wrap="square" rtlCol="0">
            <a:spAutoFit/>
          </a:bodyPr>
          <a:lstStyle/>
          <a:p>
            <a:pPr>
              <a:lnSpc>
                <a:spcPts val="3600"/>
              </a:lnSpc>
            </a:pPr>
            <a:r>
              <a:rPr lang="en-GB" sz="2400" b="1" dirty="0">
                <a:solidFill>
                  <a:srgbClr val="005EB8"/>
                </a:solidFill>
              </a:rPr>
              <a:t>www.digital.nhs.uk</a:t>
            </a:r>
            <a:endParaRPr lang="en-GB" sz="2400" dirty="0">
              <a:solidFill>
                <a:srgbClr val="005EB8"/>
              </a:solidFill>
            </a:endParaRPr>
          </a:p>
          <a:p>
            <a:pPr>
              <a:lnSpc>
                <a:spcPts val="3600"/>
              </a:lnSpc>
              <a:defRPr/>
            </a:pPr>
            <a:r>
              <a:rPr lang="en-GB" sz="2400" dirty="0">
                <a:solidFill>
                  <a:srgbClr val="005EB8"/>
                </a:solidFill>
              </a:rPr>
              <a:t>     </a:t>
            </a:r>
            <a:r>
              <a:rPr lang="en-GB" sz="2400" b="1" dirty="0">
                <a:solidFill>
                  <a:srgbClr val="005EB8"/>
                </a:solidFill>
              </a:rPr>
              <a:t>@</a:t>
            </a:r>
            <a:r>
              <a:rPr lang="en-GB" sz="2400" b="1" dirty="0" err="1">
                <a:solidFill>
                  <a:srgbClr val="005EB8"/>
                </a:solidFill>
              </a:rPr>
              <a:t>nhsdigital</a:t>
            </a:r>
            <a:endParaRPr lang="en-GB" sz="2400" b="1" dirty="0">
              <a:solidFill>
                <a:srgbClr val="005EB8"/>
              </a:solidFill>
            </a:endParaRPr>
          </a:p>
          <a:p>
            <a:pPr>
              <a:lnSpc>
                <a:spcPts val="3600"/>
              </a:lnSpc>
            </a:pPr>
            <a:r>
              <a:rPr lang="en-GB" sz="2400" b="1" dirty="0">
                <a:solidFill>
                  <a:srgbClr val="005EB8"/>
                </a:solidFill>
              </a:rPr>
              <a:t>enquiries@nhsdigital.nhs.uk</a:t>
            </a:r>
          </a:p>
          <a:p>
            <a:pPr>
              <a:lnSpc>
                <a:spcPts val="3600"/>
              </a:lnSpc>
            </a:pPr>
            <a:r>
              <a:rPr lang="en-GB" sz="2400" b="1" dirty="0">
                <a:solidFill>
                  <a:srgbClr val="005EB8"/>
                </a:solidFill>
              </a:rPr>
              <a:t>0300 303 5678</a:t>
            </a:r>
            <a:endParaRPr lang="en-GB" sz="2400" dirty="0">
              <a:solidFill>
                <a:srgbClr val="005EB8"/>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1925" y="1968019"/>
            <a:ext cx="387707" cy="387707"/>
          </a:xfrm>
          <a:prstGeom prst="rect">
            <a:avLst/>
          </a:prstGeom>
        </p:spPr>
      </p:pic>
      <p:sp>
        <p:nvSpPr>
          <p:cNvPr id="9" name="Rectangle 8"/>
          <p:cNvSpPr/>
          <p:nvPr userDrawn="1"/>
        </p:nvSpPr>
        <p:spPr>
          <a:xfrm>
            <a:off x="35496" y="4984062"/>
            <a:ext cx="1728192" cy="25198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FFFFFF"/>
                </a:solidFill>
              </a:rPr>
              <a:t>OFFICIAL SENSITIVE</a:t>
            </a:r>
          </a:p>
        </p:txBody>
      </p:sp>
    </p:spTree>
    <p:extLst>
      <p:ext uri="{BB962C8B-B14F-4D97-AF65-F5344CB8AC3E}">
        <p14:creationId xmlns:p14="http://schemas.microsoft.com/office/powerpoint/2010/main" val="9763412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836123"/>
            <a:ext cx="9144000" cy="2556164"/>
          </a:xfrm>
          <a:prstGeom prst="rect">
            <a:avLst/>
          </a:prstGeom>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8000" y="4428000"/>
            <a:ext cx="3023318" cy="586741"/>
          </a:xfrm>
          <a:prstGeom prst="rect">
            <a:avLst/>
          </a:prstGeom>
        </p:spPr>
      </p:pic>
      <p:sp>
        <p:nvSpPr>
          <p:cNvPr id="9" name="Text Placeholder 5"/>
          <p:cNvSpPr>
            <a:spLocks noGrp="1"/>
          </p:cNvSpPr>
          <p:nvPr>
            <p:ph type="body" sz="quarter" idx="12" hasCustomPrompt="1"/>
          </p:nvPr>
        </p:nvSpPr>
        <p:spPr>
          <a:xfrm>
            <a:off x="720000" y="684000"/>
            <a:ext cx="6660312" cy="483558"/>
          </a:xfrm>
        </p:spPr>
        <p:txBody>
          <a:bodyPr lIns="0" tIns="0" rIns="0" bIns="0">
            <a:normAutofit/>
          </a:bodyPr>
          <a:lstStyle>
            <a:lvl1pPr marL="0" indent="0">
              <a:spcBef>
                <a:spcPts val="0"/>
              </a:spcBef>
              <a:buNone/>
              <a:defRPr sz="3000" b="1" spc="-40" baseline="0">
                <a:solidFill>
                  <a:schemeClr val="accent1"/>
                </a:solidFill>
                <a:latin typeface="Arial" panose="020B0604020202020204" pitchFamily="34" charset="0"/>
              </a:defRPr>
            </a:lvl1pPr>
          </a:lstStyle>
          <a:p>
            <a:pPr lvl="0"/>
            <a:r>
              <a:rPr lang="en-US" dirty="0"/>
              <a:t>Title heading in 30pt Arial Bold</a:t>
            </a:r>
            <a:endParaRPr lang="en-GB" dirty="0"/>
          </a:p>
        </p:txBody>
      </p:sp>
      <p:sp>
        <p:nvSpPr>
          <p:cNvPr id="10" name="Text Placeholder 9"/>
          <p:cNvSpPr>
            <a:spLocks noGrp="1"/>
          </p:cNvSpPr>
          <p:nvPr>
            <p:ph type="body" sz="quarter" idx="13" hasCustomPrompt="1"/>
          </p:nvPr>
        </p:nvSpPr>
        <p:spPr>
          <a:xfrm>
            <a:off x="720000" y="1188000"/>
            <a:ext cx="6660312" cy="444553"/>
          </a:xfrm>
        </p:spPr>
        <p:txBody>
          <a:bodyPr lIns="0" tIns="0" rIns="0" bIns="0">
            <a:normAutofit/>
          </a:bodyPr>
          <a:lstStyle>
            <a:lvl1pPr marL="0" indent="0">
              <a:buNone/>
              <a:defRPr sz="2100" b="1">
                <a:solidFill>
                  <a:schemeClr val="accent2">
                    <a:lumMod val="75000"/>
                  </a:schemeClr>
                </a:solidFill>
              </a:defRPr>
            </a:lvl1pPr>
          </a:lstStyle>
          <a:p>
            <a:r>
              <a:rPr lang="en-US" dirty="0"/>
              <a:t>Subheading in 21pt Arial Bold</a:t>
            </a:r>
            <a:endParaRPr lang="en-GB" dirty="0"/>
          </a:p>
        </p:txBody>
      </p:sp>
      <p:sp>
        <p:nvSpPr>
          <p:cNvPr id="11" name="Text Placeholder 13"/>
          <p:cNvSpPr>
            <a:spLocks noGrp="1"/>
          </p:cNvSpPr>
          <p:nvPr>
            <p:ph type="body" sz="quarter" idx="14" hasCustomPrompt="1"/>
          </p:nvPr>
        </p:nvSpPr>
        <p:spPr>
          <a:xfrm>
            <a:off x="4644008" y="4500000"/>
            <a:ext cx="3924008" cy="324000"/>
          </a:xfrm>
        </p:spPr>
        <p:txBody>
          <a:bodyPr lIns="0" tIns="0" rIns="0" bIns="0">
            <a:normAutofit/>
          </a:bodyPr>
          <a:lstStyle>
            <a:lvl1pPr marL="0" indent="0" algn="r">
              <a:buNone/>
              <a:defRPr sz="1500" b="1" baseline="0">
                <a:solidFill>
                  <a:schemeClr val="accent6"/>
                </a:solidFill>
              </a:defRPr>
            </a:lvl1pPr>
          </a:lstStyle>
          <a:p>
            <a:pPr lvl="0"/>
            <a:r>
              <a:rPr lang="en-US" dirty="0"/>
              <a:t>Presented by… in 15pt Arial Bold</a:t>
            </a:r>
            <a:endParaRPr lang="en-GB" dirty="0"/>
          </a:p>
        </p:txBody>
      </p:sp>
    </p:spTree>
    <p:extLst>
      <p:ext uri="{BB962C8B-B14F-4D97-AF65-F5344CB8AC3E}">
        <p14:creationId xmlns:p14="http://schemas.microsoft.com/office/powerpoint/2010/main" val="9400213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936000"/>
            <a:ext cx="9144000" cy="4207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 name="Title 1"/>
          <p:cNvSpPr>
            <a:spLocks noGrp="1"/>
          </p:cNvSpPr>
          <p:nvPr>
            <p:ph type="title" hasCustomPrompt="1"/>
          </p:nvPr>
        </p:nvSpPr>
        <p:spPr>
          <a:xfrm>
            <a:off x="720000" y="360000"/>
            <a:ext cx="7632000" cy="529568"/>
          </a:xfrm>
        </p:spPr>
        <p:txBody>
          <a:bodyPr lIns="0" tIns="0" rIns="0" bIns="0" anchor="t">
            <a:normAutofit/>
          </a:bodyPr>
          <a:lstStyle>
            <a:lvl1pPr>
              <a:defRPr sz="3000" b="1" spc="-40" baseline="0">
                <a:solidFill>
                  <a:schemeClr val="accent1"/>
                </a:solidFill>
              </a:defRPr>
            </a:lvl1pPr>
          </a:lstStyle>
          <a:p>
            <a:r>
              <a:rPr lang="en-US" dirty="0"/>
              <a:t>Main Heading</a:t>
            </a:r>
            <a:endParaRPr lang="en-GB" dirty="0"/>
          </a:p>
        </p:txBody>
      </p:sp>
      <p:sp>
        <p:nvSpPr>
          <p:cNvPr id="3" name="Content Placeholder 2"/>
          <p:cNvSpPr>
            <a:spLocks noGrp="1"/>
          </p:cNvSpPr>
          <p:nvPr>
            <p:ph idx="1"/>
          </p:nvPr>
        </p:nvSpPr>
        <p:spPr>
          <a:xfrm>
            <a:off x="720000" y="1080000"/>
            <a:ext cx="7704000" cy="3435966"/>
          </a:xfrm>
        </p:spPr>
        <p:txBody>
          <a:bodyPr lIns="0" tIns="0" rIns="0" bIns="0"/>
          <a:lstStyle>
            <a:lvl1pPr>
              <a:defRPr sz="3000">
                <a:solidFill>
                  <a:schemeClr val="accent6"/>
                </a:solidFill>
              </a:defRPr>
            </a:lvl1pPr>
            <a:lvl2pPr>
              <a:defRPr sz="2600">
                <a:solidFill>
                  <a:schemeClr val="accent6"/>
                </a:solidFill>
              </a:defRPr>
            </a:lvl2pPr>
            <a:lvl3pPr marL="1143000" indent="-228600">
              <a:buFont typeface="Wingdings" panose="05000000000000000000" pitchFamily="2" charset="2"/>
              <a:buChar char="§"/>
              <a:defRPr sz="2200">
                <a:solidFill>
                  <a:schemeClr val="accent6"/>
                </a:solidFill>
              </a:defRPr>
            </a:lvl3pPr>
            <a:lvl4pPr>
              <a:defRPr sz="2100"/>
            </a:lvl4pPr>
            <a:lvl5pPr>
              <a:defRPr sz="1750"/>
            </a:lvl5p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a:xfrm>
            <a:off x="6300192" y="4731990"/>
            <a:ext cx="2133600" cy="273844"/>
          </a:xfrm>
        </p:spPr>
        <p:txBody>
          <a:bodyPr/>
          <a:lstStyle>
            <a:lvl1pPr>
              <a:defRPr sz="1000">
                <a:solidFill>
                  <a:schemeClr val="accent6"/>
                </a:solidFill>
              </a:defRPr>
            </a:lvl1pPr>
          </a:lstStyle>
          <a:p>
            <a:fld id="{4F2E129E-16B7-480B-972E-C025DBFD1D53}" type="slidenum">
              <a:rPr lang="en-GB" smtClean="0">
                <a:solidFill>
                  <a:srgbClr val="424D58"/>
                </a:solidFill>
              </a:rPr>
              <a:pPr/>
              <a:t>‹#›</a:t>
            </a:fld>
            <a:endParaRPr lang="en-GB" dirty="0">
              <a:solidFill>
                <a:srgbClr val="424D58"/>
              </a:solidFill>
            </a:endParaRPr>
          </a:p>
        </p:txBody>
      </p:sp>
    </p:spTree>
    <p:extLst>
      <p:ext uri="{BB962C8B-B14F-4D97-AF65-F5344CB8AC3E}">
        <p14:creationId xmlns:p14="http://schemas.microsoft.com/office/powerpoint/2010/main" val="14978984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3" name="Picture 2"/>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0" y="762"/>
            <a:ext cx="9144000" cy="5141976"/>
          </a:xfrm>
          <a:prstGeom prst="rect">
            <a:avLst/>
          </a:prstGeom>
        </p:spPr>
      </p:pic>
      <p:sp>
        <p:nvSpPr>
          <p:cNvPr id="10" name="Rectangle 9"/>
          <p:cNvSpPr/>
          <p:nvPr userDrawn="1"/>
        </p:nvSpPr>
        <p:spPr>
          <a:xfrm>
            <a:off x="0" y="3848400"/>
            <a:ext cx="9144000" cy="1296144"/>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7" name="Title 1"/>
          <p:cNvSpPr>
            <a:spLocks noGrp="1"/>
          </p:cNvSpPr>
          <p:nvPr>
            <p:ph type="title" hasCustomPrompt="1"/>
          </p:nvPr>
        </p:nvSpPr>
        <p:spPr>
          <a:xfrm>
            <a:off x="720000" y="4032000"/>
            <a:ext cx="6804328" cy="900068"/>
          </a:xfrm>
        </p:spPr>
        <p:txBody>
          <a:bodyPr lIns="0" tIns="0" rIns="0" bIns="0" anchor="t">
            <a:normAutofit/>
          </a:bodyPr>
          <a:lstStyle>
            <a:lvl1pPr>
              <a:defRPr sz="3000" b="1">
                <a:solidFill>
                  <a:schemeClr val="accent1"/>
                </a:solidFill>
              </a:defRPr>
            </a:lvl1pPr>
          </a:lstStyle>
          <a:p>
            <a:r>
              <a:rPr lang="en-US" dirty="0"/>
              <a:t>Main Heading</a:t>
            </a:r>
            <a:endParaRPr lang="en-GB" dirty="0"/>
          </a:p>
        </p:txBody>
      </p:sp>
      <p:sp>
        <p:nvSpPr>
          <p:cNvPr id="8" name="Content Placeholder 2"/>
          <p:cNvSpPr>
            <a:spLocks noGrp="1"/>
          </p:cNvSpPr>
          <p:nvPr>
            <p:ph idx="1"/>
          </p:nvPr>
        </p:nvSpPr>
        <p:spPr>
          <a:xfrm>
            <a:off x="720000" y="4515966"/>
            <a:ext cx="6804000" cy="516647"/>
          </a:xfrm>
        </p:spPr>
        <p:txBody>
          <a:bodyPr lIns="0" tIns="0" rIns="0" bIns="0">
            <a:normAutofit/>
          </a:bodyPr>
          <a:lstStyle>
            <a:lvl1pPr marL="0" indent="0">
              <a:buNone/>
              <a:defRPr sz="1800">
                <a:solidFill>
                  <a:schemeClr val="accent1"/>
                </a:solidFill>
              </a:defRPr>
            </a:lvl1pPr>
            <a:lvl2pPr>
              <a:defRPr sz="2600">
                <a:solidFill>
                  <a:schemeClr val="bg1"/>
                </a:solidFill>
              </a:defRPr>
            </a:lvl2pPr>
            <a:lvl3pPr marL="1143000" indent="-228600">
              <a:buFont typeface="Wingdings" panose="05000000000000000000" pitchFamily="2" charset="2"/>
              <a:buChar char="§"/>
              <a:defRPr sz="2200">
                <a:solidFill>
                  <a:schemeClr val="bg1"/>
                </a:solidFill>
              </a:defRPr>
            </a:lvl3pPr>
            <a:lvl4pPr>
              <a:defRPr sz="2100"/>
            </a:lvl4pPr>
            <a:lvl5pPr>
              <a:defRPr sz="1750"/>
            </a:lvl5pPr>
          </a:lstStyle>
          <a:p>
            <a:pPr lvl="0"/>
            <a:r>
              <a:rPr lang="en-US"/>
              <a:t>Click to edit Master text styles</a:t>
            </a:r>
          </a:p>
        </p:txBody>
      </p:sp>
      <p:sp>
        <p:nvSpPr>
          <p:cNvPr id="11" name="Slide Number Placeholder 5"/>
          <p:cNvSpPr>
            <a:spLocks noGrp="1"/>
          </p:cNvSpPr>
          <p:nvPr>
            <p:ph type="sldNum" sz="quarter" idx="12"/>
          </p:nvPr>
        </p:nvSpPr>
        <p:spPr>
          <a:xfrm>
            <a:off x="6300192" y="4731990"/>
            <a:ext cx="2133600" cy="273844"/>
          </a:xfrm>
        </p:spPr>
        <p:txBody>
          <a:bodyPr/>
          <a:lstStyle>
            <a:lvl1pPr>
              <a:defRPr sz="1000">
                <a:solidFill>
                  <a:schemeClr val="accent1"/>
                </a:solidFill>
              </a:defRPr>
            </a:lvl1pPr>
          </a:lstStyle>
          <a:p>
            <a:fld id="{4F2E129E-16B7-480B-972E-C025DBFD1D53}" type="slidenum">
              <a:rPr lang="en-GB" smtClean="0">
                <a:solidFill>
                  <a:srgbClr val="005EB8"/>
                </a:solidFill>
              </a:rPr>
              <a:pPr/>
              <a:t>‹#›</a:t>
            </a:fld>
            <a:endParaRPr lang="en-GB" dirty="0">
              <a:solidFill>
                <a:srgbClr val="005EB8"/>
              </a:solidFill>
            </a:endParaRPr>
          </a:p>
        </p:txBody>
      </p:sp>
    </p:spTree>
    <p:extLst>
      <p:ext uri="{BB962C8B-B14F-4D97-AF65-F5344CB8AC3E}">
        <p14:creationId xmlns:p14="http://schemas.microsoft.com/office/powerpoint/2010/main" val="2823805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0" name="Rectangle 9"/>
          <p:cNvSpPr/>
          <p:nvPr userDrawn="1"/>
        </p:nvSpPr>
        <p:spPr>
          <a:xfrm>
            <a:off x="0" y="0"/>
            <a:ext cx="9144000" cy="51640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p:cNvSpPr/>
          <p:nvPr userDrawn="1"/>
        </p:nvSpPr>
        <p:spPr>
          <a:xfrm>
            <a:off x="0" y="3939902"/>
            <a:ext cx="9144000" cy="129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720000" y="699694"/>
            <a:ext cx="6804328" cy="900068"/>
          </a:xfrm>
        </p:spPr>
        <p:txBody>
          <a:bodyPr lIns="0" tIns="0" rIns="0" bIns="0" anchor="t">
            <a:normAutofit/>
          </a:bodyPr>
          <a:lstStyle>
            <a:lvl1pPr>
              <a:defRPr sz="3000" b="1">
                <a:solidFill>
                  <a:schemeClr val="accent1"/>
                </a:solidFill>
              </a:defRPr>
            </a:lvl1pPr>
          </a:lstStyle>
          <a:p>
            <a:r>
              <a:rPr lang="en-US" dirty="0"/>
              <a:t>Main Heading</a:t>
            </a:r>
            <a:endParaRPr lang="en-GB" dirty="0"/>
          </a:p>
        </p:txBody>
      </p:sp>
      <p:sp>
        <p:nvSpPr>
          <p:cNvPr id="11" name="Content Placeholder 2"/>
          <p:cNvSpPr>
            <a:spLocks noGrp="1"/>
          </p:cNvSpPr>
          <p:nvPr>
            <p:ph idx="1"/>
          </p:nvPr>
        </p:nvSpPr>
        <p:spPr>
          <a:xfrm>
            <a:off x="683568" y="4371950"/>
            <a:ext cx="8003232" cy="660663"/>
          </a:xfrm>
        </p:spPr>
        <p:txBody>
          <a:bodyPr lIns="0" tIns="0" rIns="0" bIns="0">
            <a:normAutofit/>
          </a:bodyPr>
          <a:lstStyle>
            <a:lvl1pPr marL="0" indent="0">
              <a:buNone/>
              <a:defRPr sz="2100" b="1">
                <a:solidFill>
                  <a:schemeClr val="bg1"/>
                </a:solidFill>
              </a:defRPr>
            </a:lvl1pPr>
            <a:lvl2pPr>
              <a:defRPr sz="2600">
                <a:solidFill>
                  <a:schemeClr val="bg1"/>
                </a:solidFill>
              </a:defRPr>
            </a:lvl2pPr>
            <a:lvl3pPr marL="1143000" indent="-228600">
              <a:buFont typeface="Wingdings" panose="05000000000000000000" pitchFamily="2" charset="2"/>
              <a:buChar char="§"/>
              <a:defRPr sz="2200">
                <a:solidFill>
                  <a:schemeClr val="bg1"/>
                </a:solidFill>
              </a:defRPr>
            </a:lvl3pPr>
            <a:lvl4pPr>
              <a:defRPr sz="2100"/>
            </a:lvl4pPr>
            <a:lvl5pPr>
              <a:defRPr sz="1750"/>
            </a:lvl5pPr>
          </a:lstStyle>
          <a:p>
            <a:pPr lvl="0"/>
            <a:r>
              <a:rPr lang="en-US"/>
              <a:t>Click to edit Master text styles</a:t>
            </a:r>
          </a:p>
        </p:txBody>
      </p:sp>
      <p:sp>
        <p:nvSpPr>
          <p:cNvPr id="6" name="Slide Number Placeholder 5"/>
          <p:cNvSpPr>
            <a:spLocks noGrp="1"/>
          </p:cNvSpPr>
          <p:nvPr>
            <p:ph type="sldNum" sz="quarter" idx="12"/>
          </p:nvPr>
        </p:nvSpPr>
        <p:spPr>
          <a:xfrm>
            <a:off x="6300192" y="4731990"/>
            <a:ext cx="2133600" cy="273844"/>
          </a:xfrm>
        </p:spPr>
        <p:txBody>
          <a:bodyPr/>
          <a:lstStyle>
            <a:lvl1pPr>
              <a:defRPr sz="1000">
                <a:solidFill>
                  <a:schemeClr val="bg1"/>
                </a:solidFill>
              </a:defRPr>
            </a:lvl1pPr>
          </a:lstStyle>
          <a:p>
            <a:fld id="{4F2E129E-16B7-480B-972E-C025DBFD1D53}" type="slidenum">
              <a:rPr lang="en-GB" smtClean="0"/>
              <a:pPr/>
              <a:t>‹#›</a:t>
            </a:fld>
            <a:endParaRPr lang="en-GB" dirty="0"/>
          </a:p>
        </p:txBody>
      </p:sp>
    </p:spTree>
    <p:extLst>
      <p:ext uri="{BB962C8B-B14F-4D97-AF65-F5344CB8AC3E}">
        <p14:creationId xmlns:p14="http://schemas.microsoft.com/office/powerpoint/2010/main" val="30803558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311730"/>
            <a:ext cx="9144000" cy="2556164"/>
          </a:xfrm>
          <a:prstGeom prst="rect">
            <a:avLst/>
          </a:prstGeom>
        </p:spPr>
      </p:pic>
      <p:sp>
        <p:nvSpPr>
          <p:cNvPr id="16" name="Rectangle 15"/>
          <p:cNvSpPr/>
          <p:nvPr userDrawn="1"/>
        </p:nvSpPr>
        <p:spPr>
          <a:xfrm>
            <a:off x="0" y="1311731"/>
            <a:ext cx="9144000" cy="255616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5" name="TextBox 4"/>
          <p:cNvSpPr txBox="1"/>
          <p:nvPr userDrawn="1"/>
        </p:nvSpPr>
        <p:spPr>
          <a:xfrm>
            <a:off x="755576" y="1398235"/>
            <a:ext cx="6048672" cy="1938992"/>
          </a:xfrm>
          <a:prstGeom prst="rect">
            <a:avLst/>
          </a:prstGeom>
          <a:noFill/>
        </p:spPr>
        <p:txBody>
          <a:bodyPr wrap="square" rtlCol="0">
            <a:spAutoFit/>
          </a:bodyPr>
          <a:lstStyle/>
          <a:p>
            <a:pPr>
              <a:lnSpc>
                <a:spcPts val="3600"/>
              </a:lnSpc>
            </a:pPr>
            <a:r>
              <a:rPr lang="en-GB" sz="2400" b="1" dirty="0">
                <a:solidFill>
                  <a:srgbClr val="005EB8"/>
                </a:solidFill>
              </a:rPr>
              <a:t>www.digital.nhs.uk</a:t>
            </a:r>
            <a:endParaRPr lang="en-GB" sz="2400" dirty="0">
              <a:solidFill>
                <a:srgbClr val="005EB8"/>
              </a:solidFill>
            </a:endParaRPr>
          </a:p>
          <a:p>
            <a:pPr>
              <a:lnSpc>
                <a:spcPts val="3600"/>
              </a:lnSpc>
              <a:defRPr/>
            </a:pPr>
            <a:r>
              <a:rPr lang="en-GB" sz="2400" dirty="0">
                <a:solidFill>
                  <a:srgbClr val="005EB8"/>
                </a:solidFill>
              </a:rPr>
              <a:t>     </a:t>
            </a:r>
            <a:r>
              <a:rPr lang="en-GB" sz="2400" b="1" dirty="0">
                <a:solidFill>
                  <a:srgbClr val="005EB8"/>
                </a:solidFill>
              </a:rPr>
              <a:t>@</a:t>
            </a:r>
            <a:r>
              <a:rPr lang="en-GB" sz="2400" b="1" dirty="0" err="1">
                <a:solidFill>
                  <a:srgbClr val="005EB8"/>
                </a:solidFill>
              </a:rPr>
              <a:t>nhsdigital</a:t>
            </a:r>
            <a:endParaRPr lang="en-GB" sz="2400" b="1" dirty="0">
              <a:solidFill>
                <a:srgbClr val="005EB8"/>
              </a:solidFill>
            </a:endParaRPr>
          </a:p>
          <a:p>
            <a:pPr>
              <a:lnSpc>
                <a:spcPts val="3600"/>
              </a:lnSpc>
            </a:pPr>
            <a:r>
              <a:rPr lang="en-GB" sz="2400" b="1" dirty="0">
                <a:solidFill>
                  <a:srgbClr val="005EB8"/>
                </a:solidFill>
              </a:rPr>
              <a:t>enquiries@nhsdigital.nhs.uk</a:t>
            </a:r>
          </a:p>
          <a:p>
            <a:pPr>
              <a:lnSpc>
                <a:spcPts val="3600"/>
              </a:lnSpc>
            </a:pPr>
            <a:r>
              <a:rPr lang="en-GB" sz="2400" b="1" dirty="0">
                <a:solidFill>
                  <a:srgbClr val="005EB8"/>
                </a:solidFill>
              </a:rPr>
              <a:t>0300 303 5678</a:t>
            </a:r>
            <a:endParaRPr lang="en-GB" sz="2400" dirty="0">
              <a:solidFill>
                <a:srgbClr val="005EB8"/>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5576" y="4235542"/>
            <a:ext cx="3671171" cy="712472"/>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71925" y="1968019"/>
            <a:ext cx="387707" cy="387707"/>
          </a:xfrm>
          <a:prstGeom prst="rect">
            <a:avLst/>
          </a:prstGeom>
        </p:spPr>
      </p:pic>
      <p:pic>
        <p:nvPicPr>
          <p:cNvPr id="17" name="Picture 16"/>
          <p:cNvPicPr/>
          <p:nvPr userDrawn="1"/>
        </p:nvPicPr>
        <p:blipFill>
          <a:blip r:embed="rId5" cstate="print">
            <a:extLst>
              <a:ext uri="{28A0092B-C50C-407E-A947-70E740481C1C}">
                <a14:useLocalDpi xmlns:a14="http://schemas.microsoft.com/office/drawing/2010/main" val="0"/>
              </a:ext>
            </a:extLst>
          </a:blip>
          <a:stretch>
            <a:fillRect/>
          </a:stretch>
        </p:blipFill>
        <p:spPr>
          <a:xfrm>
            <a:off x="7478211" y="253638"/>
            <a:ext cx="1198245" cy="949960"/>
          </a:xfrm>
          <a:prstGeom prst="rect">
            <a:avLst/>
          </a:prstGeom>
        </p:spPr>
      </p:pic>
    </p:spTree>
    <p:extLst>
      <p:ext uri="{BB962C8B-B14F-4D97-AF65-F5344CB8AC3E}">
        <p14:creationId xmlns:p14="http://schemas.microsoft.com/office/powerpoint/2010/main" val="13869109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3" name="Picture 2"/>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0" y="762"/>
            <a:ext cx="9144000" cy="5144400"/>
          </a:xfrm>
          <a:prstGeom prst="rect">
            <a:avLst/>
          </a:prstGeom>
        </p:spPr>
      </p:pic>
      <p:sp>
        <p:nvSpPr>
          <p:cNvPr id="10" name="Rectangle 9"/>
          <p:cNvSpPr/>
          <p:nvPr userDrawn="1"/>
        </p:nvSpPr>
        <p:spPr>
          <a:xfrm>
            <a:off x="0" y="3866400"/>
            <a:ext cx="9144000" cy="1296144"/>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p:cNvSpPr>
            <a:spLocks noGrp="1"/>
          </p:cNvSpPr>
          <p:nvPr>
            <p:ph type="title" hasCustomPrompt="1"/>
          </p:nvPr>
        </p:nvSpPr>
        <p:spPr>
          <a:xfrm>
            <a:off x="720000" y="4032000"/>
            <a:ext cx="6804328" cy="900068"/>
          </a:xfrm>
        </p:spPr>
        <p:txBody>
          <a:bodyPr lIns="0" tIns="0" rIns="0" bIns="0" anchor="t">
            <a:normAutofit/>
          </a:bodyPr>
          <a:lstStyle>
            <a:lvl1pPr>
              <a:defRPr sz="3000" b="1">
                <a:solidFill>
                  <a:schemeClr val="bg1"/>
                </a:solidFill>
              </a:defRPr>
            </a:lvl1pPr>
          </a:lstStyle>
          <a:p>
            <a:r>
              <a:rPr lang="en-US" dirty="0"/>
              <a:t>Main Heading</a:t>
            </a:r>
            <a:endParaRPr lang="en-GB" dirty="0"/>
          </a:p>
        </p:txBody>
      </p:sp>
      <p:sp>
        <p:nvSpPr>
          <p:cNvPr id="8" name="Content Placeholder 2"/>
          <p:cNvSpPr>
            <a:spLocks noGrp="1"/>
          </p:cNvSpPr>
          <p:nvPr>
            <p:ph idx="1"/>
          </p:nvPr>
        </p:nvSpPr>
        <p:spPr>
          <a:xfrm>
            <a:off x="720000" y="4515966"/>
            <a:ext cx="6804000" cy="516647"/>
          </a:xfrm>
        </p:spPr>
        <p:txBody>
          <a:bodyPr lIns="0" tIns="0" rIns="0" bIns="0">
            <a:normAutofit/>
          </a:bodyPr>
          <a:lstStyle>
            <a:lvl1pPr marL="0" indent="0">
              <a:buNone/>
              <a:defRPr sz="1800">
                <a:solidFill>
                  <a:schemeClr val="bg1"/>
                </a:solidFill>
              </a:defRPr>
            </a:lvl1pPr>
            <a:lvl2pPr>
              <a:defRPr sz="2600">
                <a:solidFill>
                  <a:schemeClr val="bg1"/>
                </a:solidFill>
              </a:defRPr>
            </a:lvl2pPr>
            <a:lvl3pPr marL="1143000" indent="-228600">
              <a:buFont typeface="Wingdings" panose="05000000000000000000" pitchFamily="2" charset="2"/>
              <a:buChar char="§"/>
              <a:defRPr sz="2200">
                <a:solidFill>
                  <a:schemeClr val="bg1"/>
                </a:solidFill>
              </a:defRPr>
            </a:lvl3pPr>
            <a:lvl4pPr>
              <a:defRPr sz="2100"/>
            </a:lvl4pPr>
            <a:lvl5pPr>
              <a:defRPr sz="1750"/>
            </a:lvl5pPr>
          </a:lstStyle>
          <a:p>
            <a:pPr lvl="0"/>
            <a:r>
              <a:rPr lang="en-US"/>
              <a:t>Click to edit Master text styles</a:t>
            </a:r>
          </a:p>
        </p:txBody>
      </p:sp>
      <p:sp>
        <p:nvSpPr>
          <p:cNvPr id="11" name="Slide Number Placeholder 5"/>
          <p:cNvSpPr>
            <a:spLocks noGrp="1"/>
          </p:cNvSpPr>
          <p:nvPr>
            <p:ph type="sldNum" sz="quarter" idx="12"/>
          </p:nvPr>
        </p:nvSpPr>
        <p:spPr>
          <a:xfrm>
            <a:off x="6300192" y="4731990"/>
            <a:ext cx="2133600" cy="273844"/>
          </a:xfrm>
        </p:spPr>
        <p:txBody>
          <a:bodyPr/>
          <a:lstStyle>
            <a:lvl1pPr>
              <a:defRPr sz="1000">
                <a:solidFill>
                  <a:schemeClr val="bg1"/>
                </a:solidFill>
              </a:defRPr>
            </a:lvl1pPr>
          </a:lstStyle>
          <a:p>
            <a:fld id="{4F2E129E-16B7-480B-972E-C025DBFD1D53}" type="slidenum">
              <a:rPr lang="en-GB" smtClean="0"/>
              <a:pPr/>
              <a:t>‹#›</a:t>
            </a:fld>
            <a:endParaRPr lang="en-GB" dirty="0"/>
          </a:p>
        </p:txBody>
      </p:sp>
    </p:spTree>
    <p:extLst>
      <p:ext uri="{BB962C8B-B14F-4D97-AF65-F5344CB8AC3E}">
        <p14:creationId xmlns:p14="http://schemas.microsoft.com/office/powerpoint/2010/main" val="28724853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t="-4" b="23419"/>
          <a:stretch/>
        </p:blipFill>
        <p:spPr>
          <a:xfrm>
            <a:off x="0" y="1836000"/>
            <a:ext cx="9144000" cy="2556000"/>
          </a:xfrm>
          <a:prstGeom prst="rect">
            <a:avLst/>
          </a:prstGeom>
        </p:spPr>
      </p:pic>
      <p:sp>
        <p:nvSpPr>
          <p:cNvPr id="13" name="Text Placeholder 5"/>
          <p:cNvSpPr>
            <a:spLocks noGrp="1"/>
          </p:cNvSpPr>
          <p:nvPr>
            <p:ph type="body" sz="quarter" idx="12" hasCustomPrompt="1"/>
          </p:nvPr>
        </p:nvSpPr>
        <p:spPr>
          <a:xfrm>
            <a:off x="720000" y="684000"/>
            <a:ext cx="6660312" cy="483558"/>
          </a:xfrm>
        </p:spPr>
        <p:txBody>
          <a:bodyPr lIns="0" tIns="0" rIns="0" bIns="0">
            <a:normAutofit/>
          </a:bodyPr>
          <a:lstStyle>
            <a:lvl1pPr marL="0" indent="0">
              <a:spcBef>
                <a:spcPts val="0"/>
              </a:spcBef>
              <a:buNone/>
              <a:defRPr sz="3000" b="1" spc="-40" baseline="0">
                <a:solidFill>
                  <a:schemeClr val="accent1"/>
                </a:solidFill>
                <a:latin typeface="Arial" panose="020B0604020202020204" pitchFamily="34" charset="0"/>
              </a:defRPr>
            </a:lvl1pPr>
          </a:lstStyle>
          <a:p>
            <a:pPr lvl="0"/>
            <a:r>
              <a:rPr lang="en-US" dirty="0"/>
              <a:t>Title heading in 30pt Arial Bold</a:t>
            </a:r>
            <a:endParaRPr lang="en-GB" dirty="0"/>
          </a:p>
        </p:txBody>
      </p:sp>
      <p:sp>
        <p:nvSpPr>
          <p:cNvPr id="15" name="Text Placeholder 9"/>
          <p:cNvSpPr>
            <a:spLocks noGrp="1"/>
          </p:cNvSpPr>
          <p:nvPr>
            <p:ph type="body" sz="quarter" idx="13" hasCustomPrompt="1"/>
          </p:nvPr>
        </p:nvSpPr>
        <p:spPr>
          <a:xfrm>
            <a:off x="720000" y="1188000"/>
            <a:ext cx="6660312" cy="444553"/>
          </a:xfrm>
        </p:spPr>
        <p:txBody>
          <a:bodyPr lIns="0" tIns="0" rIns="0" bIns="0">
            <a:normAutofit/>
          </a:bodyPr>
          <a:lstStyle>
            <a:lvl1pPr marL="0" indent="0">
              <a:buNone/>
              <a:defRPr sz="2100" b="1">
                <a:solidFill>
                  <a:schemeClr val="accent2">
                    <a:lumMod val="75000"/>
                  </a:schemeClr>
                </a:solidFill>
              </a:defRPr>
            </a:lvl1pPr>
          </a:lstStyle>
          <a:p>
            <a:r>
              <a:rPr lang="en-US" dirty="0"/>
              <a:t>Subheading in 21pt Arial Bold</a:t>
            </a:r>
            <a:endParaRPr lang="en-GB" dirty="0"/>
          </a:p>
        </p:txBody>
      </p:sp>
      <p:sp>
        <p:nvSpPr>
          <p:cNvPr id="14" name="Text Placeholder 13"/>
          <p:cNvSpPr>
            <a:spLocks noGrp="1"/>
          </p:cNvSpPr>
          <p:nvPr>
            <p:ph type="body" sz="quarter" idx="14" hasCustomPrompt="1"/>
          </p:nvPr>
        </p:nvSpPr>
        <p:spPr>
          <a:xfrm>
            <a:off x="4644008" y="4500000"/>
            <a:ext cx="3924008" cy="324000"/>
          </a:xfrm>
        </p:spPr>
        <p:txBody>
          <a:bodyPr lIns="0" tIns="0" rIns="0" bIns="0">
            <a:normAutofit/>
          </a:bodyPr>
          <a:lstStyle>
            <a:lvl1pPr marL="0" indent="0" algn="r">
              <a:buNone/>
              <a:defRPr sz="1500" b="1" baseline="0">
                <a:solidFill>
                  <a:schemeClr val="accent6"/>
                </a:solidFill>
              </a:defRPr>
            </a:lvl1pPr>
          </a:lstStyle>
          <a:p>
            <a:pPr lvl="0"/>
            <a:r>
              <a:rPr lang="en-US" dirty="0"/>
              <a:t>Presented by… in 15pt Arial Bold</a:t>
            </a:r>
            <a:endParaRPr lang="en-GB" dirty="0"/>
          </a:p>
        </p:txBody>
      </p:sp>
      <p:pic>
        <p:nvPicPr>
          <p:cNvPr id="8" name="Picture 7"/>
          <p:cNvPicPr/>
          <p:nvPr userDrawn="1"/>
        </p:nvPicPr>
        <p:blipFill>
          <a:blip r:embed="rId3" cstate="print">
            <a:extLst>
              <a:ext uri="{28A0092B-C50C-407E-A947-70E740481C1C}">
                <a14:useLocalDpi xmlns:a14="http://schemas.microsoft.com/office/drawing/2010/main" val="0"/>
              </a:ext>
            </a:extLst>
          </a:blip>
          <a:stretch>
            <a:fillRect/>
          </a:stretch>
        </p:blipFill>
        <p:spPr>
          <a:xfrm>
            <a:off x="7478211" y="253638"/>
            <a:ext cx="1198245" cy="949960"/>
          </a:xfrm>
          <a:prstGeom prst="rect">
            <a:avLst/>
          </a:prstGeom>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8000" y="4428000"/>
            <a:ext cx="3023318" cy="586741"/>
          </a:xfrm>
          <a:prstGeom prst="rect">
            <a:avLst/>
          </a:prstGeom>
        </p:spPr>
      </p:pic>
    </p:spTree>
    <p:extLst>
      <p:ext uri="{BB962C8B-B14F-4D97-AF65-F5344CB8AC3E}">
        <p14:creationId xmlns:p14="http://schemas.microsoft.com/office/powerpoint/2010/main" val="41746198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936000"/>
            <a:ext cx="9144000" cy="4207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2" name="Title 1"/>
          <p:cNvSpPr>
            <a:spLocks noGrp="1"/>
          </p:cNvSpPr>
          <p:nvPr>
            <p:ph type="title" hasCustomPrompt="1"/>
          </p:nvPr>
        </p:nvSpPr>
        <p:spPr>
          <a:xfrm>
            <a:off x="720000" y="360000"/>
            <a:ext cx="7632000" cy="529568"/>
          </a:xfrm>
        </p:spPr>
        <p:txBody>
          <a:bodyPr lIns="0" tIns="0" rIns="0" bIns="0" anchor="t">
            <a:normAutofit/>
          </a:bodyPr>
          <a:lstStyle>
            <a:lvl1pPr>
              <a:defRPr sz="3000" b="1" spc="-40" baseline="0">
                <a:solidFill>
                  <a:schemeClr val="accent1"/>
                </a:solidFill>
              </a:defRPr>
            </a:lvl1pPr>
          </a:lstStyle>
          <a:p>
            <a:r>
              <a:rPr lang="en-US" dirty="0"/>
              <a:t>Main Heading</a:t>
            </a:r>
            <a:endParaRPr lang="en-GB" dirty="0"/>
          </a:p>
        </p:txBody>
      </p:sp>
      <p:sp>
        <p:nvSpPr>
          <p:cNvPr id="3" name="Content Placeholder 2"/>
          <p:cNvSpPr>
            <a:spLocks noGrp="1"/>
          </p:cNvSpPr>
          <p:nvPr>
            <p:ph idx="1"/>
          </p:nvPr>
        </p:nvSpPr>
        <p:spPr>
          <a:xfrm>
            <a:off x="720000" y="1080000"/>
            <a:ext cx="7704000" cy="3435966"/>
          </a:xfrm>
        </p:spPr>
        <p:txBody>
          <a:bodyPr lIns="0" tIns="0" rIns="0" bIns="0"/>
          <a:lstStyle>
            <a:lvl1pPr>
              <a:defRPr sz="2400">
                <a:solidFill>
                  <a:schemeClr val="accent6"/>
                </a:solidFill>
              </a:defRPr>
            </a:lvl1pPr>
            <a:lvl2pPr>
              <a:defRPr sz="2100">
                <a:solidFill>
                  <a:schemeClr val="accent6"/>
                </a:solidFill>
              </a:defRPr>
            </a:lvl2pPr>
            <a:lvl3pPr marL="1143000" indent="-228600">
              <a:buFont typeface="Wingdings" panose="05000000000000000000" pitchFamily="2" charset="2"/>
              <a:buChar char="§"/>
              <a:defRPr sz="1800">
                <a:solidFill>
                  <a:schemeClr val="accent6"/>
                </a:solidFill>
              </a:defRPr>
            </a:lvl3pPr>
            <a:lvl4pPr>
              <a:defRPr sz="2100"/>
            </a:lvl4pPr>
            <a:lvl5pPr>
              <a:defRPr sz="1750"/>
            </a:lvl5p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a:xfrm>
            <a:off x="107504" y="4731990"/>
            <a:ext cx="7750224" cy="273844"/>
          </a:xfrm>
        </p:spPr>
        <p:txBody>
          <a:bodyPr/>
          <a:lstStyle>
            <a:lvl1pPr>
              <a:defRPr sz="1000">
                <a:solidFill>
                  <a:schemeClr val="accent6"/>
                </a:solidFill>
              </a:defRPr>
            </a:lvl1pPr>
          </a:lstStyle>
          <a:p>
            <a:pPr algn="l">
              <a:tabLst>
                <a:tab pos="7354888" algn="l"/>
              </a:tabLst>
            </a:pPr>
            <a:r>
              <a:rPr lang="en-GB" b="1" dirty="0">
                <a:solidFill>
                  <a:srgbClr val="424D58"/>
                </a:solidFill>
              </a:rPr>
              <a:t>RESTRICTED: POLICY</a:t>
            </a:r>
            <a:r>
              <a:rPr lang="en-GB" dirty="0">
                <a:solidFill>
                  <a:srgbClr val="424D58"/>
                </a:solidFill>
              </a:rPr>
              <a:t>	</a:t>
            </a:r>
            <a:fld id="{4F2E129E-16B7-480B-972E-C025DBFD1D53}" type="slidenum">
              <a:rPr lang="en-GB" smtClean="0">
                <a:solidFill>
                  <a:srgbClr val="424D58"/>
                </a:solidFill>
              </a:rPr>
              <a:pPr algn="l">
                <a:tabLst>
                  <a:tab pos="7354888" algn="l"/>
                </a:tabLst>
              </a:pPr>
              <a:t>‹#›</a:t>
            </a:fld>
            <a:endParaRPr lang="en-GB" dirty="0">
              <a:solidFill>
                <a:srgbClr val="424D58"/>
              </a:solidFill>
            </a:endParaRPr>
          </a:p>
        </p:txBody>
      </p:sp>
    </p:spTree>
    <p:extLst>
      <p:ext uri="{BB962C8B-B14F-4D97-AF65-F5344CB8AC3E}">
        <p14:creationId xmlns:p14="http://schemas.microsoft.com/office/powerpoint/2010/main" val="29366067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dirty="0">
              <a:solidFill>
                <a:srgbClr val="0F0F0F">
                  <a:tint val="75000"/>
                </a:srgbClr>
              </a:solidFill>
            </a:endParaRPr>
          </a:p>
        </p:txBody>
      </p:sp>
      <p:sp>
        <p:nvSpPr>
          <p:cNvPr id="4" name="Footer Placeholder 3"/>
          <p:cNvSpPr>
            <a:spLocks noGrp="1"/>
          </p:cNvSpPr>
          <p:nvPr>
            <p:ph type="ftr" sz="quarter" idx="11"/>
          </p:nvPr>
        </p:nvSpPr>
        <p:spPr/>
        <p:txBody>
          <a:bodyPr/>
          <a:lstStyle/>
          <a:p>
            <a:endParaRPr lang="en-GB" dirty="0">
              <a:solidFill>
                <a:srgbClr val="0F0F0F">
                  <a:tint val="75000"/>
                </a:srgbClr>
              </a:solidFill>
            </a:endParaRPr>
          </a:p>
        </p:txBody>
      </p:sp>
      <p:sp>
        <p:nvSpPr>
          <p:cNvPr id="5" name="Slide Number Placeholder 4"/>
          <p:cNvSpPr>
            <a:spLocks noGrp="1"/>
          </p:cNvSpPr>
          <p:nvPr>
            <p:ph type="sldNum" sz="quarter" idx="12"/>
          </p:nvPr>
        </p:nvSpPr>
        <p:spPr/>
        <p:txBody>
          <a:bodyPr/>
          <a:lstStyle/>
          <a:p>
            <a:fld id="{4F2E129E-16B7-480B-972E-C025DBFD1D53}" type="slidenum">
              <a:rPr lang="en-GB" smtClean="0">
                <a:solidFill>
                  <a:srgbClr val="0F0F0F">
                    <a:tint val="75000"/>
                  </a:srgbClr>
                </a:solidFill>
              </a:rPr>
              <a:pPr/>
              <a:t>‹#›</a:t>
            </a:fld>
            <a:endParaRPr lang="en-GB" dirty="0">
              <a:solidFill>
                <a:srgbClr val="0F0F0F">
                  <a:tint val="75000"/>
                </a:srgbClr>
              </a:solidFill>
            </a:endParaRPr>
          </a:p>
        </p:txBody>
      </p:sp>
    </p:spTree>
    <p:extLst>
      <p:ext uri="{BB962C8B-B14F-4D97-AF65-F5344CB8AC3E}">
        <p14:creationId xmlns:p14="http://schemas.microsoft.com/office/powerpoint/2010/main" val="1040834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3" name="Picture 2"/>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0" y="762"/>
            <a:ext cx="9144000" cy="5144400"/>
          </a:xfrm>
          <a:prstGeom prst="rect">
            <a:avLst/>
          </a:prstGeom>
        </p:spPr>
      </p:pic>
      <p:sp>
        <p:nvSpPr>
          <p:cNvPr id="10" name="Rectangle 9"/>
          <p:cNvSpPr/>
          <p:nvPr userDrawn="1"/>
        </p:nvSpPr>
        <p:spPr>
          <a:xfrm>
            <a:off x="0" y="3848400"/>
            <a:ext cx="9144000" cy="1296144"/>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7" name="Title 1"/>
          <p:cNvSpPr>
            <a:spLocks noGrp="1"/>
          </p:cNvSpPr>
          <p:nvPr>
            <p:ph type="title" hasCustomPrompt="1"/>
          </p:nvPr>
        </p:nvSpPr>
        <p:spPr>
          <a:xfrm>
            <a:off x="720000" y="4032000"/>
            <a:ext cx="6804328" cy="900068"/>
          </a:xfrm>
        </p:spPr>
        <p:txBody>
          <a:bodyPr lIns="0" tIns="0" rIns="0" bIns="0" anchor="t">
            <a:normAutofit/>
          </a:bodyPr>
          <a:lstStyle>
            <a:lvl1pPr>
              <a:defRPr sz="3000" b="1">
                <a:solidFill>
                  <a:schemeClr val="accent1"/>
                </a:solidFill>
              </a:defRPr>
            </a:lvl1pPr>
          </a:lstStyle>
          <a:p>
            <a:r>
              <a:rPr lang="en-US" dirty="0"/>
              <a:t>Main Heading</a:t>
            </a:r>
            <a:endParaRPr lang="en-GB" dirty="0"/>
          </a:p>
        </p:txBody>
      </p:sp>
      <p:sp>
        <p:nvSpPr>
          <p:cNvPr id="8" name="Content Placeholder 2"/>
          <p:cNvSpPr>
            <a:spLocks noGrp="1"/>
          </p:cNvSpPr>
          <p:nvPr>
            <p:ph idx="1"/>
          </p:nvPr>
        </p:nvSpPr>
        <p:spPr>
          <a:xfrm>
            <a:off x="720000" y="4515966"/>
            <a:ext cx="6804000" cy="516647"/>
          </a:xfrm>
        </p:spPr>
        <p:txBody>
          <a:bodyPr lIns="0" tIns="0" rIns="0" bIns="0">
            <a:normAutofit/>
          </a:bodyPr>
          <a:lstStyle>
            <a:lvl1pPr marL="0" indent="0">
              <a:buNone/>
              <a:defRPr sz="1800">
                <a:solidFill>
                  <a:schemeClr val="accent6"/>
                </a:solidFill>
              </a:defRPr>
            </a:lvl1pPr>
            <a:lvl2pPr>
              <a:defRPr sz="2600">
                <a:solidFill>
                  <a:schemeClr val="bg1"/>
                </a:solidFill>
              </a:defRPr>
            </a:lvl2pPr>
            <a:lvl3pPr marL="1143000" indent="-228600">
              <a:buFont typeface="Wingdings" panose="05000000000000000000" pitchFamily="2" charset="2"/>
              <a:buChar char="§"/>
              <a:defRPr sz="2200">
                <a:solidFill>
                  <a:schemeClr val="bg1"/>
                </a:solidFill>
              </a:defRPr>
            </a:lvl3pPr>
            <a:lvl4pPr>
              <a:defRPr sz="2100"/>
            </a:lvl4pPr>
            <a:lvl5pPr>
              <a:defRPr sz="1750"/>
            </a:lvl5pPr>
          </a:lstStyle>
          <a:p>
            <a:pPr lvl="0"/>
            <a:r>
              <a:rPr lang="en-US"/>
              <a:t>Click to edit Master text styles</a:t>
            </a:r>
          </a:p>
        </p:txBody>
      </p:sp>
      <p:sp>
        <p:nvSpPr>
          <p:cNvPr id="11" name="Slide Number Placeholder 5"/>
          <p:cNvSpPr>
            <a:spLocks noGrp="1"/>
          </p:cNvSpPr>
          <p:nvPr>
            <p:ph type="sldNum" sz="quarter" idx="12"/>
          </p:nvPr>
        </p:nvSpPr>
        <p:spPr>
          <a:xfrm>
            <a:off x="6300192" y="4731990"/>
            <a:ext cx="2133600" cy="273844"/>
          </a:xfrm>
        </p:spPr>
        <p:txBody>
          <a:bodyPr/>
          <a:lstStyle>
            <a:lvl1pPr>
              <a:defRPr sz="1000">
                <a:solidFill>
                  <a:schemeClr val="accent1"/>
                </a:solidFill>
              </a:defRPr>
            </a:lvl1pPr>
          </a:lstStyle>
          <a:p>
            <a:fld id="{4F2E129E-16B7-480B-972E-C025DBFD1D53}" type="slidenum">
              <a:rPr lang="en-GB" smtClean="0">
                <a:solidFill>
                  <a:srgbClr val="005EB8"/>
                </a:solidFill>
              </a:rPr>
              <a:pPr/>
              <a:t>‹#›</a:t>
            </a:fld>
            <a:endParaRPr lang="en-GB" dirty="0">
              <a:solidFill>
                <a:srgbClr val="005EB8"/>
              </a:solidFill>
            </a:endParaRPr>
          </a:p>
        </p:txBody>
      </p:sp>
    </p:spTree>
    <p:extLst>
      <p:ext uri="{BB962C8B-B14F-4D97-AF65-F5344CB8AC3E}">
        <p14:creationId xmlns:p14="http://schemas.microsoft.com/office/powerpoint/2010/main" val="40312667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t="-4" b="23419"/>
          <a:stretch/>
        </p:blipFill>
        <p:spPr>
          <a:xfrm>
            <a:off x="0" y="1347614"/>
            <a:ext cx="9144000" cy="2556000"/>
          </a:xfrm>
          <a:prstGeom prst="rect">
            <a:avLst/>
          </a:prstGeom>
        </p:spPr>
      </p:pic>
      <p:sp>
        <p:nvSpPr>
          <p:cNvPr id="16" name="Rectangle 15"/>
          <p:cNvSpPr/>
          <p:nvPr userDrawn="1"/>
        </p:nvSpPr>
        <p:spPr>
          <a:xfrm>
            <a:off x="0" y="1347614"/>
            <a:ext cx="9144000" cy="255616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5" name="TextBox 14">
            <a:hlinkClick r:id="rId3"/>
          </p:cNvPr>
          <p:cNvSpPr txBox="1"/>
          <p:nvPr userDrawn="1"/>
        </p:nvSpPr>
        <p:spPr>
          <a:xfrm>
            <a:off x="478397" y="3341091"/>
            <a:ext cx="4669667" cy="369332"/>
          </a:xfrm>
          <a:prstGeom prst="rect">
            <a:avLst/>
          </a:prstGeom>
          <a:noFill/>
        </p:spPr>
        <p:txBody>
          <a:bodyPr wrap="square" rtlCol="0">
            <a:spAutoFit/>
          </a:bodyPr>
          <a:lstStyle/>
          <a:p>
            <a:endParaRPr lang="en-GB" dirty="0">
              <a:solidFill>
                <a:srgbClr val="0F0F0F"/>
              </a:solidFill>
            </a:endParaRPr>
          </a:p>
        </p:txBody>
      </p:sp>
      <p:sp>
        <p:nvSpPr>
          <p:cNvPr id="5" name="TextBox 4"/>
          <p:cNvSpPr txBox="1"/>
          <p:nvPr userDrawn="1"/>
        </p:nvSpPr>
        <p:spPr>
          <a:xfrm>
            <a:off x="755576" y="1398235"/>
            <a:ext cx="6048672" cy="1938992"/>
          </a:xfrm>
          <a:prstGeom prst="rect">
            <a:avLst/>
          </a:prstGeom>
          <a:noFill/>
        </p:spPr>
        <p:txBody>
          <a:bodyPr wrap="square" rtlCol="0">
            <a:spAutoFit/>
          </a:bodyPr>
          <a:lstStyle/>
          <a:p>
            <a:pPr>
              <a:lnSpc>
                <a:spcPts val="3600"/>
              </a:lnSpc>
            </a:pPr>
            <a:r>
              <a:rPr lang="en-GB" sz="2400" b="1" dirty="0">
                <a:solidFill>
                  <a:srgbClr val="005EB8"/>
                </a:solidFill>
              </a:rPr>
              <a:t>www.digital.nhs.uk</a:t>
            </a:r>
            <a:endParaRPr lang="en-GB" sz="2400" dirty="0">
              <a:solidFill>
                <a:srgbClr val="005EB8"/>
              </a:solidFill>
            </a:endParaRPr>
          </a:p>
          <a:p>
            <a:pPr>
              <a:lnSpc>
                <a:spcPts val="3600"/>
              </a:lnSpc>
              <a:defRPr/>
            </a:pPr>
            <a:r>
              <a:rPr lang="en-GB" sz="2400" dirty="0">
                <a:solidFill>
                  <a:srgbClr val="005EB8"/>
                </a:solidFill>
              </a:rPr>
              <a:t>     </a:t>
            </a:r>
            <a:r>
              <a:rPr lang="en-GB" sz="2400" b="1" dirty="0">
                <a:solidFill>
                  <a:srgbClr val="005EB8"/>
                </a:solidFill>
              </a:rPr>
              <a:t>@</a:t>
            </a:r>
            <a:r>
              <a:rPr lang="en-GB" sz="2400" b="1" dirty="0" err="1">
                <a:solidFill>
                  <a:srgbClr val="005EB8"/>
                </a:solidFill>
              </a:rPr>
              <a:t>nhsdigital</a:t>
            </a:r>
            <a:endParaRPr lang="en-GB" sz="2400" b="1" dirty="0">
              <a:solidFill>
                <a:srgbClr val="005EB8"/>
              </a:solidFill>
            </a:endParaRPr>
          </a:p>
          <a:p>
            <a:pPr>
              <a:lnSpc>
                <a:spcPts val="3600"/>
              </a:lnSpc>
            </a:pPr>
            <a:r>
              <a:rPr lang="en-GB" sz="2400" b="1" dirty="0">
                <a:solidFill>
                  <a:srgbClr val="005EB8"/>
                </a:solidFill>
              </a:rPr>
              <a:t>enquiries@nhsdigital.nhs.uk</a:t>
            </a:r>
          </a:p>
          <a:p>
            <a:pPr>
              <a:lnSpc>
                <a:spcPts val="3600"/>
              </a:lnSpc>
            </a:pPr>
            <a:r>
              <a:rPr lang="en-GB" sz="2400" b="1" dirty="0">
                <a:solidFill>
                  <a:srgbClr val="005EB8"/>
                </a:solidFill>
              </a:rPr>
              <a:t>0300 303 5678</a:t>
            </a:r>
            <a:endParaRPr lang="en-GB" sz="2400" dirty="0">
              <a:solidFill>
                <a:srgbClr val="005EB8"/>
              </a:solidFill>
            </a:endParaRPr>
          </a:p>
        </p:txBody>
      </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5576" y="4235542"/>
            <a:ext cx="3671171" cy="712472"/>
          </a:xfrm>
          <a:prstGeom prst="rect">
            <a:avLst/>
          </a:prstGeom>
        </p:spPr>
      </p:pic>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71925" y="1968019"/>
            <a:ext cx="387707" cy="387707"/>
          </a:xfrm>
          <a:prstGeom prst="rect">
            <a:avLst/>
          </a:prstGeom>
        </p:spPr>
      </p:pic>
      <p:pic>
        <p:nvPicPr>
          <p:cNvPr id="17" name="Picture 16"/>
          <p:cNvPicPr/>
          <p:nvPr userDrawn="1"/>
        </p:nvPicPr>
        <p:blipFill>
          <a:blip r:embed="rId6" cstate="print">
            <a:extLst>
              <a:ext uri="{28A0092B-C50C-407E-A947-70E740481C1C}">
                <a14:useLocalDpi xmlns:a14="http://schemas.microsoft.com/office/drawing/2010/main" val="0"/>
              </a:ext>
            </a:extLst>
          </a:blip>
          <a:stretch>
            <a:fillRect/>
          </a:stretch>
        </p:blipFill>
        <p:spPr>
          <a:xfrm>
            <a:off x="7478211" y="253638"/>
            <a:ext cx="1198245" cy="949960"/>
          </a:xfrm>
          <a:prstGeom prst="rect">
            <a:avLst/>
          </a:prstGeom>
        </p:spPr>
      </p:pic>
    </p:spTree>
    <p:extLst>
      <p:ext uri="{BB962C8B-B14F-4D97-AF65-F5344CB8AC3E}">
        <p14:creationId xmlns:p14="http://schemas.microsoft.com/office/powerpoint/2010/main" val="9777829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3" name="Picture 2"/>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0" y="762"/>
            <a:ext cx="9144000" cy="5144400"/>
          </a:xfrm>
          <a:prstGeom prst="rect">
            <a:avLst/>
          </a:prstGeom>
        </p:spPr>
      </p:pic>
      <p:sp>
        <p:nvSpPr>
          <p:cNvPr id="10" name="Rectangle 9"/>
          <p:cNvSpPr/>
          <p:nvPr userDrawn="1"/>
        </p:nvSpPr>
        <p:spPr>
          <a:xfrm>
            <a:off x="0" y="3866400"/>
            <a:ext cx="9144000" cy="1296144"/>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p:cNvSpPr>
            <a:spLocks noGrp="1"/>
          </p:cNvSpPr>
          <p:nvPr>
            <p:ph type="title" hasCustomPrompt="1"/>
          </p:nvPr>
        </p:nvSpPr>
        <p:spPr>
          <a:xfrm>
            <a:off x="720000" y="4032000"/>
            <a:ext cx="6804328" cy="900068"/>
          </a:xfrm>
        </p:spPr>
        <p:txBody>
          <a:bodyPr lIns="0" tIns="0" rIns="0" bIns="0" anchor="t">
            <a:normAutofit/>
          </a:bodyPr>
          <a:lstStyle>
            <a:lvl1pPr>
              <a:defRPr sz="3000" b="1">
                <a:solidFill>
                  <a:schemeClr val="bg1"/>
                </a:solidFill>
              </a:defRPr>
            </a:lvl1pPr>
          </a:lstStyle>
          <a:p>
            <a:r>
              <a:rPr lang="en-US" dirty="0"/>
              <a:t>Main Heading</a:t>
            </a:r>
            <a:endParaRPr lang="en-GB" dirty="0"/>
          </a:p>
        </p:txBody>
      </p:sp>
      <p:sp>
        <p:nvSpPr>
          <p:cNvPr id="8" name="Content Placeholder 2"/>
          <p:cNvSpPr>
            <a:spLocks noGrp="1"/>
          </p:cNvSpPr>
          <p:nvPr>
            <p:ph idx="1"/>
          </p:nvPr>
        </p:nvSpPr>
        <p:spPr>
          <a:xfrm>
            <a:off x="720000" y="4515966"/>
            <a:ext cx="6804000" cy="516647"/>
          </a:xfrm>
        </p:spPr>
        <p:txBody>
          <a:bodyPr lIns="0" tIns="0" rIns="0" bIns="0">
            <a:normAutofit/>
          </a:bodyPr>
          <a:lstStyle>
            <a:lvl1pPr marL="0" indent="0">
              <a:buNone/>
              <a:defRPr sz="1800">
                <a:solidFill>
                  <a:schemeClr val="bg1"/>
                </a:solidFill>
              </a:defRPr>
            </a:lvl1pPr>
            <a:lvl2pPr>
              <a:defRPr sz="2600">
                <a:solidFill>
                  <a:schemeClr val="bg1"/>
                </a:solidFill>
              </a:defRPr>
            </a:lvl2pPr>
            <a:lvl3pPr marL="1143000" indent="-228600">
              <a:buFont typeface="Wingdings" panose="05000000000000000000" pitchFamily="2" charset="2"/>
              <a:buChar char="§"/>
              <a:defRPr sz="2200">
                <a:solidFill>
                  <a:schemeClr val="bg1"/>
                </a:solidFill>
              </a:defRPr>
            </a:lvl3pPr>
            <a:lvl4pPr>
              <a:defRPr sz="2100"/>
            </a:lvl4pPr>
            <a:lvl5pPr>
              <a:defRPr sz="1750"/>
            </a:lvl5pPr>
          </a:lstStyle>
          <a:p>
            <a:pPr lvl="0"/>
            <a:r>
              <a:rPr lang="en-US"/>
              <a:t>Click to edit Master text styles</a:t>
            </a:r>
          </a:p>
        </p:txBody>
      </p:sp>
      <p:sp>
        <p:nvSpPr>
          <p:cNvPr id="11" name="Slide Number Placeholder 5"/>
          <p:cNvSpPr>
            <a:spLocks noGrp="1"/>
          </p:cNvSpPr>
          <p:nvPr>
            <p:ph type="sldNum" sz="quarter" idx="12"/>
          </p:nvPr>
        </p:nvSpPr>
        <p:spPr>
          <a:xfrm>
            <a:off x="6300192" y="4731990"/>
            <a:ext cx="2133600" cy="273844"/>
          </a:xfrm>
        </p:spPr>
        <p:txBody>
          <a:bodyPr/>
          <a:lstStyle>
            <a:lvl1pPr>
              <a:defRPr sz="1000">
                <a:solidFill>
                  <a:schemeClr val="bg1"/>
                </a:solidFill>
              </a:defRPr>
            </a:lvl1pPr>
          </a:lstStyle>
          <a:p>
            <a:fld id="{4F2E129E-16B7-480B-972E-C025DBFD1D53}" type="slidenum">
              <a:rPr lang="en-GB" smtClean="0"/>
              <a:pPr/>
              <a:t>‹#›</a:t>
            </a:fld>
            <a:endParaRPr lang="en-GB" dirty="0"/>
          </a:p>
        </p:txBody>
      </p:sp>
    </p:spTree>
    <p:extLst>
      <p:ext uri="{BB962C8B-B14F-4D97-AF65-F5344CB8AC3E}">
        <p14:creationId xmlns:p14="http://schemas.microsoft.com/office/powerpoint/2010/main" val="31010536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Summary wo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9170" y="205978"/>
            <a:ext cx="8723312" cy="583574"/>
          </a:xfrm>
          <a:prstGeom prst="rect">
            <a:avLst/>
          </a:prstGeom>
        </p:spPr>
        <p:txBody>
          <a:bodyPr lIns="36000" rIns="36000"/>
          <a:lstStyle>
            <a:lvl1pPr marL="0" algn="l" defTabSz="914400" rtl="0" eaLnBrk="0" fontAlgn="base" latinLnBrk="0" hangingPunct="0">
              <a:spcBef>
                <a:spcPct val="0"/>
              </a:spcBef>
              <a:spcAft>
                <a:spcPct val="0"/>
              </a:spcAft>
              <a:defRPr lang="en-GB" sz="2000" b="1" kern="1200" baseline="0" dirty="0">
                <a:solidFill>
                  <a:srgbClr val="00B496"/>
                </a:solidFill>
                <a:latin typeface="+mj-lt"/>
                <a:ea typeface="+mj-ea"/>
                <a:cs typeface="Calibri" pitchFamily="34" charset="0"/>
              </a:defRPr>
            </a:lvl1pPr>
          </a:lstStyle>
          <a:p>
            <a:r>
              <a:rPr lang="en-US" dirty="0"/>
              <a:t>Narrative title style (no more than two lines long)</a:t>
            </a:r>
            <a:endParaRPr lang="en-GB" dirty="0"/>
          </a:p>
        </p:txBody>
      </p:sp>
      <p:sp>
        <p:nvSpPr>
          <p:cNvPr id="21" name="Text Placeholder 20"/>
          <p:cNvSpPr>
            <a:spLocks noGrp="1"/>
          </p:cNvSpPr>
          <p:nvPr>
            <p:ph type="body" sz="quarter" idx="10" hasCustomPrompt="1"/>
          </p:nvPr>
        </p:nvSpPr>
        <p:spPr>
          <a:xfrm>
            <a:off x="169169" y="897564"/>
            <a:ext cx="8689660" cy="685800"/>
          </a:xfrm>
          <a:prstGeom prst="rect">
            <a:avLst/>
          </a:prstGeom>
        </p:spPr>
        <p:txBody>
          <a:bodyPr/>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dirty="0"/>
              <a:t>Text box (used for Exec summary slides </a:t>
            </a:r>
            <a:r>
              <a:rPr lang="en-US" dirty="0" err="1"/>
              <a:t>etc</a:t>
            </a:r>
            <a:r>
              <a:rPr lang="en-US" dirty="0"/>
              <a:t>)</a:t>
            </a:r>
          </a:p>
          <a:p>
            <a:pPr lvl="1"/>
            <a:r>
              <a:rPr lang="en-US" dirty="0"/>
              <a:t>First level bullet</a:t>
            </a:r>
          </a:p>
          <a:p>
            <a:pPr lvl="2"/>
            <a:r>
              <a:rPr lang="en-US" dirty="0"/>
              <a:t>Second level bullet</a:t>
            </a:r>
          </a:p>
        </p:txBody>
      </p:sp>
      <p:sp>
        <p:nvSpPr>
          <p:cNvPr id="14" name="Text Placeholder 20"/>
          <p:cNvSpPr>
            <a:spLocks noGrp="1"/>
          </p:cNvSpPr>
          <p:nvPr>
            <p:ph type="body" sz="quarter" idx="11" hasCustomPrompt="1"/>
          </p:nvPr>
        </p:nvSpPr>
        <p:spPr>
          <a:xfrm>
            <a:off x="169170" y="4623978"/>
            <a:ext cx="8723312" cy="270030"/>
          </a:xfrm>
          <a:prstGeom prst="rect">
            <a:avLst/>
          </a:prstGeom>
        </p:spPr>
        <p:txBody>
          <a:bodyPr/>
          <a:lstStyle>
            <a:lvl1pPr marL="0" indent="0">
              <a:buFont typeface="Arial" panose="020B0604020202020204" pitchFamily="34" charset="0"/>
              <a:buNone/>
              <a:defRPr sz="900" b="0"/>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dirty="0"/>
              <a:t>Notes: (delete if not required)</a:t>
            </a:r>
          </a:p>
        </p:txBody>
      </p:sp>
      <p:sp>
        <p:nvSpPr>
          <p:cNvPr id="6" name="Text Placeholder 3"/>
          <p:cNvSpPr>
            <a:spLocks noGrp="1"/>
          </p:cNvSpPr>
          <p:nvPr>
            <p:ph type="body" sz="quarter" idx="20" hasCustomPrompt="1"/>
          </p:nvPr>
        </p:nvSpPr>
        <p:spPr>
          <a:xfrm>
            <a:off x="770" y="3"/>
            <a:ext cx="9144000" cy="195485"/>
          </a:xfrm>
          <a:prstGeom prst="rect">
            <a:avLst/>
          </a:prstGeom>
          <a:solidFill>
            <a:srgbClr val="00B496"/>
          </a:solidFill>
          <a:ln>
            <a:noFill/>
          </a:ln>
          <a:effectLst/>
        </p:spPr>
        <p:txBody>
          <a:bodyPr vert="horz" wrap="square" lIns="91440" tIns="45720" rIns="91440" bIns="45720" numCol="1" rtlCol="0" anchor="ctr" anchorCtr="0" compatLnSpc="1">
            <a:prstTxWarp prst="textNoShape">
              <a:avLst/>
            </a:prstTxWarp>
            <a:noAutofit/>
          </a:bodyPr>
          <a:lstStyle>
            <a:lvl1pPr marL="0" indent="0">
              <a:buNone/>
              <a:defRPr lang="en-GB" sz="1200" b="0" dirty="0">
                <a:solidFill>
                  <a:srgbClr val="FFFFFF"/>
                </a:solidFill>
                <a:latin typeface="Calibri" panose="020F0502020204030204" pitchFamily="34" charset="0"/>
                <a:cs typeface="Calibri" panose="020F0502020204030204" pitchFamily="34" charset="0"/>
              </a:defRPr>
            </a:lvl1pPr>
          </a:lstStyle>
          <a:p>
            <a:pPr marL="0" lvl="0"/>
            <a:r>
              <a:rPr lang="en-GB" dirty="0"/>
              <a:t>Navigator bar: click to edit or delete</a:t>
            </a:r>
          </a:p>
        </p:txBody>
      </p:sp>
    </p:spTree>
    <p:extLst>
      <p:ext uri="{BB962C8B-B14F-4D97-AF65-F5344CB8AC3E}">
        <p14:creationId xmlns:p14="http://schemas.microsoft.com/office/powerpoint/2010/main" val="2440402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Rectangle 8"/>
          <p:cNvSpPr/>
          <p:nvPr userDrawn="1"/>
        </p:nvSpPr>
        <p:spPr>
          <a:xfrm>
            <a:off x="0" y="0"/>
            <a:ext cx="9144000" cy="439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p:cNvSpPr/>
          <p:nvPr userDrawn="1"/>
        </p:nvSpPr>
        <p:spPr>
          <a:xfrm>
            <a:off x="0" y="4356000"/>
            <a:ext cx="9144000" cy="79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4" name="Picture 13"/>
          <p:cNvPicPr/>
          <p:nvPr userDrawn="1"/>
        </p:nvPicPr>
        <p:blipFill>
          <a:blip r:embed="rId2" cstate="print">
            <a:extLst>
              <a:ext uri="{28A0092B-C50C-407E-A947-70E740481C1C}">
                <a14:useLocalDpi xmlns:a14="http://schemas.microsoft.com/office/drawing/2010/main" val="0"/>
              </a:ext>
            </a:extLst>
          </a:blip>
          <a:stretch>
            <a:fillRect/>
          </a:stretch>
        </p:blipFill>
        <p:spPr>
          <a:xfrm>
            <a:off x="7478211" y="254736"/>
            <a:ext cx="1198244" cy="947764"/>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8000" y="4428000"/>
            <a:ext cx="3023318" cy="586741"/>
          </a:xfrm>
          <a:prstGeom prst="rect">
            <a:avLst/>
          </a:prstGeom>
        </p:spPr>
      </p:pic>
      <p:sp>
        <p:nvSpPr>
          <p:cNvPr id="5" name="TextBox 4"/>
          <p:cNvSpPr txBox="1"/>
          <p:nvPr userDrawn="1"/>
        </p:nvSpPr>
        <p:spPr>
          <a:xfrm>
            <a:off x="755576" y="1398235"/>
            <a:ext cx="6048672" cy="1938992"/>
          </a:xfrm>
          <a:prstGeom prst="rect">
            <a:avLst/>
          </a:prstGeom>
          <a:noFill/>
        </p:spPr>
        <p:txBody>
          <a:bodyPr wrap="square" rtlCol="0">
            <a:spAutoFit/>
          </a:bodyPr>
          <a:lstStyle/>
          <a:p>
            <a:pPr>
              <a:lnSpc>
                <a:spcPts val="3600"/>
              </a:lnSpc>
            </a:pPr>
            <a:r>
              <a:rPr lang="en-GB" sz="2400" b="1" u="none" strike="noStrike" kern="1200" dirty="0">
                <a:solidFill>
                  <a:schemeClr val="bg1"/>
                </a:solidFill>
                <a:effectLst/>
                <a:latin typeface="+mn-lt"/>
                <a:ea typeface="+mn-ea"/>
                <a:cs typeface="+mn-cs"/>
              </a:rPr>
              <a:t>www.digital.nhs.uk</a:t>
            </a:r>
            <a:endParaRPr lang="en-GB" sz="2400" kern="1200" dirty="0">
              <a:solidFill>
                <a:schemeClr val="bg1"/>
              </a:solidFill>
              <a:effectLst/>
              <a:latin typeface="+mn-lt"/>
              <a:ea typeface="+mn-ea"/>
              <a:cs typeface="+mn-cs"/>
            </a:endParaRPr>
          </a:p>
          <a:p>
            <a:pPr marL="0" marR="0" indent="0" algn="l" defTabSz="914400" rtl="0" eaLnBrk="1" fontAlgn="auto" latinLnBrk="0" hangingPunct="1">
              <a:lnSpc>
                <a:spcPts val="3600"/>
              </a:lnSpc>
              <a:spcBef>
                <a:spcPts val="0"/>
              </a:spcBef>
              <a:spcAft>
                <a:spcPts val="0"/>
              </a:spcAft>
              <a:buClrTx/>
              <a:buSzTx/>
              <a:buFontTx/>
              <a:buNone/>
              <a:tabLst/>
              <a:defRPr/>
            </a:pPr>
            <a:r>
              <a:rPr lang="en-GB" sz="2400" kern="1200" dirty="0">
                <a:solidFill>
                  <a:schemeClr val="bg1"/>
                </a:solidFill>
                <a:effectLst/>
                <a:latin typeface="+mn-lt"/>
                <a:ea typeface="+mn-ea"/>
                <a:cs typeface="+mn-cs"/>
              </a:rPr>
              <a:t>     </a:t>
            </a:r>
            <a:r>
              <a:rPr lang="en-GB" sz="2400" b="1" kern="1200" dirty="0">
                <a:solidFill>
                  <a:schemeClr val="bg1"/>
                </a:solidFill>
                <a:effectLst/>
                <a:latin typeface="+mn-lt"/>
                <a:ea typeface="+mn-ea"/>
                <a:cs typeface="+mn-cs"/>
              </a:rPr>
              <a:t>@</a:t>
            </a:r>
            <a:r>
              <a:rPr lang="en-GB" sz="2400" b="1" kern="1200" dirty="0" err="1">
                <a:solidFill>
                  <a:schemeClr val="bg1"/>
                </a:solidFill>
                <a:effectLst/>
                <a:latin typeface="+mn-lt"/>
                <a:ea typeface="+mn-ea"/>
                <a:cs typeface="+mn-cs"/>
              </a:rPr>
              <a:t>nhsdigital</a:t>
            </a:r>
            <a:endParaRPr lang="en-GB" sz="2400" b="1" kern="1200" dirty="0">
              <a:solidFill>
                <a:schemeClr val="bg1"/>
              </a:solidFill>
              <a:effectLst/>
              <a:latin typeface="+mn-lt"/>
              <a:ea typeface="+mn-ea"/>
              <a:cs typeface="+mn-cs"/>
            </a:endParaRPr>
          </a:p>
          <a:p>
            <a:pPr>
              <a:lnSpc>
                <a:spcPts val="3600"/>
              </a:lnSpc>
            </a:pPr>
            <a:r>
              <a:rPr lang="en-GB" sz="2400" b="1" kern="1200" dirty="0">
                <a:solidFill>
                  <a:srgbClr val="FFB81C"/>
                </a:solidFill>
                <a:effectLst/>
                <a:latin typeface="+mn-lt"/>
                <a:ea typeface="+mn-ea"/>
                <a:cs typeface="+mn-cs"/>
              </a:rPr>
              <a:t>enquiries@nhsdigital.nhs.uk</a:t>
            </a:r>
          </a:p>
          <a:p>
            <a:pPr>
              <a:lnSpc>
                <a:spcPts val="3600"/>
              </a:lnSpc>
            </a:pPr>
            <a:r>
              <a:rPr lang="en-GB" sz="2400" b="1" kern="1200" dirty="0">
                <a:solidFill>
                  <a:srgbClr val="FFB81C"/>
                </a:solidFill>
                <a:effectLst/>
                <a:latin typeface="+mn-lt"/>
                <a:ea typeface="+mn-ea"/>
                <a:cs typeface="+mn-cs"/>
              </a:rPr>
              <a:t>0300 303</a:t>
            </a:r>
            <a:r>
              <a:rPr lang="en-GB" sz="2400" b="1" kern="1200" baseline="0" dirty="0">
                <a:solidFill>
                  <a:srgbClr val="FFB81C"/>
                </a:solidFill>
                <a:effectLst/>
                <a:latin typeface="+mn-lt"/>
                <a:ea typeface="+mn-ea"/>
                <a:cs typeface="+mn-cs"/>
              </a:rPr>
              <a:t> 5678</a:t>
            </a:r>
            <a:endParaRPr lang="en-GB" sz="2400" kern="1200" dirty="0">
              <a:solidFill>
                <a:srgbClr val="FFB81C"/>
              </a:solidFill>
              <a:effectLst/>
              <a:latin typeface="+mn-lt"/>
              <a:ea typeface="+mn-ea"/>
              <a:cs typeface="+mn-cs"/>
            </a:endParaRPr>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71925" y="1968019"/>
            <a:ext cx="387707" cy="387707"/>
          </a:xfrm>
          <a:prstGeom prst="rect">
            <a:avLst/>
          </a:prstGeom>
        </p:spPr>
      </p:pic>
    </p:spTree>
    <p:extLst>
      <p:ext uri="{BB962C8B-B14F-4D97-AF65-F5344CB8AC3E}">
        <p14:creationId xmlns:p14="http://schemas.microsoft.com/office/powerpoint/2010/main" val="2074314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836123"/>
            <a:ext cx="9144000" cy="2556164"/>
          </a:xfrm>
          <a:prstGeom prst="rect">
            <a:avLst/>
          </a:prstGeom>
        </p:spPr>
      </p:pic>
      <p:pic>
        <p:nvPicPr>
          <p:cNvPr id="8" name="Picture 7"/>
          <p:cNvPicPr/>
          <p:nvPr userDrawn="1"/>
        </p:nvPicPr>
        <p:blipFill>
          <a:blip r:embed="rId3" cstate="print">
            <a:extLst>
              <a:ext uri="{28A0092B-C50C-407E-A947-70E740481C1C}">
                <a14:useLocalDpi xmlns:a14="http://schemas.microsoft.com/office/drawing/2010/main" val="0"/>
              </a:ext>
            </a:extLst>
          </a:blip>
          <a:stretch>
            <a:fillRect/>
          </a:stretch>
        </p:blipFill>
        <p:spPr>
          <a:xfrm>
            <a:off x="7478211" y="253638"/>
            <a:ext cx="1198245" cy="949960"/>
          </a:xfrm>
          <a:prstGeom prst="rect">
            <a:avLst/>
          </a:prstGeom>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8000" y="4428000"/>
            <a:ext cx="3023318" cy="586741"/>
          </a:xfrm>
          <a:prstGeom prst="rect">
            <a:avLst/>
          </a:prstGeom>
        </p:spPr>
      </p:pic>
      <p:sp>
        <p:nvSpPr>
          <p:cNvPr id="9" name="Text Placeholder 5"/>
          <p:cNvSpPr>
            <a:spLocks noGrp="1"/>
          </p:cNvSpPr>
          <p:nvPr>
            <p:ph type="body" sz="quarter" idx="12" hasCustomPrompt="1"/>
          </p:nvPr>
        </p:nvSpPr>
        <p:spPr>
          <a:xfrm>
            <a:off x="720000" y="684000"/>
            <a:ext cx="6660312" cy="483558"/>
          </a:xfrm>
        </p:spPr>
        <p:txBody>
          <a:bodyPr lIns="0" tIns="0" rIns="0" bIns="0">
            <a:normAutofit/>
          </a:bodyPr>
          <a:lstStyle>
            <a:lvl1pPr marL="0" indent="0">
              <a:spcBef>
                <a:spcPts val="0"/>
              </a:spcBef>
              <a:buNone/>
              <a:defRPr sz="3000" b="1" spc="-40" baseline="0">
                <a:solidFill>
                  <a:schemeClr val="accent1"/>
                </a:solidFill>
                <a:latin typeface="Arial" panose="020B0604020202020204" pitchFamily="34" charset="0"/>
              </a:defRPr>
            </a:lvl1pPr>
          </a:lstStyle>
          <a:p>
            <a:pPr lvl="0"/>
            <a:r>
              <a:rPr lang="en-US" dirty="0"/>
              <a:t>Title heading in 30pt Arial Bold</a:t>
            </a:r>
            <a:endParaRPr lang="en-GB" dirty="0"/>
          </a:p>
        </p:txBody>
      </p:sp>
      <p:sp>
        <p:nvSpPr>
          <p:cNvPr id="10" name="Text Placeholder 9"/>
          <p:cNvSpPr>
            <a:spLocks noGrp="1"/>
          </p:cNvSpPr>
          <p:nvPr>
            <p:ph type="body" sz="quarter" idx="13" hasCustomPrompt="1"/>
          </p:nvPr>
        </p:nvSpPr>
        <p:spPr>
          <a:xfrm>
            <a:off x="720000" y="1188000"/>
            <a:ext cx="6660312" cy="444553"/>
          </a:xfrm>
        </p:spPr>
        <p:txBody>
          <a:bodyPr lIns="0" tIns="0" rIns="0" bIns="0">
            <a:normAutofit/>
          </a:bodyPr>
          <a:lstStyle>
            <a:lvl1pPr marL="0" indent="0">
              <a:buNone/>
              <a:defRPr sz="2100" b="1">
                <a:solidFill>
                  <a:schemeClr val="accent2">
                    <a:lumMod val="75000"/>
                  </a:schemeClr>
                </a:solidFill>
              </a:defRPr>
            </a:lvl1pPr>
          </a:lstStyle>
          <a:p>
            <a:r>
              <a:rPr lang="en-US" dirty="0"/>
              <a:t>Subheading in 21pt Arial Bold</a:t>
            </a:r>
            <a:endParaRPr lang="en-GB" dirty="0"/>
          </a:p>
        </p:txBody>
      </p:sp>
      <p:sp>
        <p:nvSpPr>
          <p:cNvPr id="11" name="Text Placeholder 13"/>
          <p:cNvSpPr>
            <a:spLocks noGrp="1"/>
          </p:cNvSpPr>
          <p:nvPr>
            <p:ph type="body" sz="quarter" idx="14" hasCustomPrompt="1"/>
          </p:nvPr>
        </p:nvSpPr>
        <p:spPr>
          <a:xfrm>
            <a:off x="4644008" y="4500000"/>
            <a:ext cx="3924008" cy="324000"/>
          </a:xfrm>
        </p:spPr>
        <p:txBody>
          <a:bodyPr lIns="0" tIns="0" rIns="0" bIns="0">
            <a:normAutofit/>
          </a:bodyPr>
          <a:lstStyle>
            <a:lvl1pPr marL="0" indent="0" algn="r">
              <a:buNone/>
              <a:defRPr sz="1500" b="1" baseline="0">
                <a:solidFill>
                  <a:schemeClr val="accent6"/>
                </a:solidFill>
              </a:defRPr>
            </a:lvl1pPr>
          </a:lstStyle>
          <a:p>
            <a:pPr lvl="0"/>
            <a:r>
              <a:rPr lang="en-US" dirty="0"/>
              <a:t>Presented by… in 15pt Arial Bold</a:t>
            </a:r>
            <a:endParaRPr lang="en-GB" dirty="0"/>
          </a:p>
        </p:txBody>
      </p:sp>
    </p:spTree>
    <p:extLst>
      <p:ext uri="{BB962C8B-B14F-4D97-AF65-F5344CB8AC3E}">
        <p14:creationId xmlns:p14="http://schemas.microsoft.com/office/powerpoint/2010/main" val="2849447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836123"/>
            <a:ext cx="9144000" cy="2556164"/>
          </a:xfrm>
          <a:prstGeom prst="rect">
            <a:avLst/>
          </a:prstGeom>
        </p:spPr>
      </p:pic>
      <p:pic>
        <p:nvPicPr>
          <p:cNvPr id="8" name="Picture 7"/>
          <p:cNvPicPr/>
          <p:nvPr userDrawn="1"/>
        </p:nvPicPr>
        <p:blipFill>
          <a:blip r:embed="rId3" cstate="print">
            <a:extLst>
              <a:ext uri="{28A0092B-C50C-407E-A947-70E740481C1C}">
                <a14:useLocalDpi xmlns:a14="http://schemas.microsoft.com/office/drawing/2010/main" val="0"/>
              </a:ext>
            </a:extLst>
          </a:blip>
          <a:stretch>
            <a:fillRect/>
          </a:stretch>
        </p:blipFill>
        <p:spPr>
          <a:xfrm>
            <a:off x="7478211" y="253638"/>
            <a:ext cx="1198245" cy="949960"/>
          </a:xfrm>
          <a:prstGeom prst="rect">
            <a:avLst/>
          </a:prstGeom>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8000" y="4428000"/>
            <a:ext cx="3023318" cy="586741"/>
          </a:xfrm>
          <a:prstGeom prst="rect">
            <a:avLst/>
          </a:prstGeom>
        </p:spPr>
      </p:pic>
      <p:sp>
        <p:nvSpPr>
          <p:cNvPr id="9" name="Text Placeholder 5"/>
          <p:cNvSpPr>
            <a:spLocks noGrp="1"/>
          </p:cNvSpPr>
          <p:nvPr>
            <p:ph type="body" sz="quarter" idx="12" hasCustomPrompt="1"/>
          </p:nvPr>
        </p:nvSpPr>
        <p:spPr>
          <a:xfrm>
            <a:off x="720000" y="684000"/>
            <a:ext cx="6660312" cy="483558"/>
          </a:xfrm>
        </p:spPr>
        <p:txBody>
          <a:bodyPr lIns="0" tIns="0" rIns="0" bIns="0">
            <a:normAutofit/>
          </a:bodyPr>
          <a:lstStyle>
            <a:lvl1pPr marL="0" indent="0">
              <a:spcBef>
                <a:spcPts val="0"/>
              </a:spcBef>
              <a:buNone/>
              <a:defRPr sz="3000" b="1" spc="-40" baseline="0">
                <a:solidFill>
                  <a:schemeClr val="accent1"/>
                </a:solidFill>
                <a:latin typeface="Arial" panose="020B0604020202020204" pitchFamily="34" charset="0"/>
              </a:defRPr>
            </a:lvl1pPr>
          </a:lstStyle>
          <a:p>
            <a:pPr lvl="0"/>
            <a:r>
              <a:rPr lang="en-US" dirty="0"/>
              <a:t>Title heading in 30pt Arial Bold</a:t>
            </a:r>
            <a:endParaRPr lang="en-GB" dirty="0"/>
          </a:p>
        </p:txBody>
      </p:sp>
      <p:sp>
        <p:nvSpPr>
          <p:cNvPr id="10" name="Text Placeholder 9"/>
          <p:cNvSpPr>
            <a:spLocks noGrp="1"/>
          </p:cNvSpPr>
          <p:nvPr>
            <p:ph type="body" sz="quarter" idx="13" hasCustomPrompt="1"/>
          </p:nvPr>
        </p:nvSpPr>
        <p:spPr>
          <a:xfrm>
            <a:off x="720000" y="1188000"/>
            <a:ext cx="6660312" cy="444553"/>
          </a:xfrm>
        </p:spPr>
        <p:txBody>
          <a:bodyPr lIns="0" tIns="0" rIns="0" bIns="0">
            <a:normAutofit/>
          </a:bodyPr>
          <a:lstStyle>
            <a:lvl1pPr marL="0" indent="0">
              <a:buNone/>
              <a:defRPr sz="2100" b="1">
                <a:solidFill>
                  <a:schemeClr val="accent2">
                    <a:lumMod val="75000"/>
                  </a:schemeClr>
                </a:solidFill>
              </a:defRPr>
            </a:lvl1pPr>
          </a:lstStyle>
          <a:p>
            <a:r>
              <a:rPr lang="en-US" dirty="0"/>
              <a:t>Subheading in 21pt Arial Bold</a:t>
            </a:r>
            <a:endParaRPr lang="en-GB" dirty="0"/>
          </a:p>
        </p:txBody>
      </p:sp>
      <p:sp>
        <p:nvSpPr>
          <p:cNvPr id="11" name="Text Placeholder 13"/>
          <p:cNvSpPr>
            <a:spLocks noGrp="1"/>
          </p:cNvSpPr>
          <p:nvPr>
            <p:ph type="body" sz="quarter" idx="14" hasCustomPrompt="1"/>
          </p:nvPr>
        </p:nvSpPr>
        <p:spPr>
          <a:xfrm>
            <a:off x="4644008" y="4500000"/>
            <a:ext cx="3924008" cy="324000"/>
          </a:xfrm>
        </p:spPr>
        <p:txBody>
          <a:bodyPr lIns="0" tIns="0" rIns="0" bIns="0">
            <a:normAutofit/>
          </a:bodyPr>
          <a:lstStyle>
            <a:lvl1pPr marL="0" indent="0" algn="r">
              <a:buNone/>
              <a:defRPr sz="1500" b="1" baseline="0">
                <a:solidFill>
                  <a:schemeClr val="accent6"/>
                </a:solidFill>
              </a:defRPr>
            </a:lvl1pPr>
          </a:lstStyle>
          <a:p>
            <a:pPr lvl="0"/>
            <a:r>
              <a:rPr lang="en-US" dirty="0"/>
              <a:t>Presented by… in 15pt Arial Bold</a:t>
            </a:r>
            <a:endParaRPr lang="en-GB" dirty="0"/>
          </a:p>
        </p:txBody>
      </p:sp>
    </p:spTree>
    <p:extLst>
      <p:ext uri="{BB962C8B-B14F-4D97-AF65-F5344CB8AC3E}">
        <p14:creationId xmlns:p14="http://schemas.microsoft.com/office/powerpoint/2010/main" val="3536067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936000"/>
            <a:ext cx="9144000" cy="4207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 name="Title 1"/>
          <p:cNvSpPr>
            <a:spLocks noGrp="1"/>
          </p:cNvSpPr>
          <p:nvPr>
            <p:ph type="title" hasCustomPrompt="1"/>
          </p:nvPr>
        </p:nvSpPr>
        <p:spPr>
          <a:xfrm>
            <a:off x="720000" y="360000"/>
            <a:ext cx="7632000" cy="529568"/>
          </a:xfrm>
        </p:spPr>
        <p:txBody>
          <a:bodyPr lIns="0" tIns="0" rIns="0" bIns="0" anchor="t">
            <a:normAutofit/>
          </a:bodyPr>
          <a:lstStyle>
            <a:lvl1pPr>
              <a:defRPr sz="3000" b="1" spc="-40" baseline="0">
                <a:solidFill>
                  <a:schemeClr val="accent1"/>
                </a:solidFill>
              </a:defRPr>
            </a:lvl1pPr>
          </a:lstStyle>
          <a:p>
            <a:r>
              <a:rPr lang="en-US" dirty="0"/>
              <a:t>Main Heading</a:t>
            </a:r>
            <a:endParaRPr lang="en-GB" dirty="0"/>
          </a:p>
        </p:txBody>
      </p:sp>
      <p:sp>
        <p:nvSpPr>
          <p:cNvPr id="3" name="Content Placeholder 2"/>
          <p:cNvSpPr>
            <a:spLocks noGrp="1"/>
          </p:cNvSpPr>
          <p:nvPr>
            <p:ph idx="1"/>
          </p:nvPr>
        </p:nvSpPr>
        <p:spPr>
          <a:xfrm>
            <a:off x="720000" y="1080000"/>
            <a:ext cx="7704000" cy="3435966"/>
          </a:xfrm>
        </p:spPr>
        <p:txBody>
          <a:bodyPr lIns="0" tIns="0" rIns="0" bIns="0"/>
          <a:lstStyle>
            <a:lvl1pPr>
              <a:defRPr sz="3000">
                <a:solidFill>
                  <a:schemeClr val="accent6"/>
                </a:solidFill>
              </a:defRPr>
            </a:lvl1pPr>
            <a:lvl2pPr>
              <a:defRPr sz="2600">
                <a:solidFill>
                  <a:schemeClr val="accent6"/>
                </a:solidFill>
              </a:defRPr>
            </a:lvl2pPr>
            <a:lvl3pPr marL="1143000" indent="-228600">
              <a:buFont typeface="Wingdings" panose="05000000000000000000" pitchFamily="2" charset="2"/>
              <a:buChar char="§"/>
              <a:defRPr sz="2200">
                <a:solidFill>
                  <a:schemeClr val="accent6"/>
                </a:solidFill>
              </a:defRPr>
            </a:lvl3pPr>
            <a:lvl4pPr>
              <a:defRPr sz="2100"/>
            </a:lvl4pPr>
            <a:lvl5pPr>
              <a:defRPr sz="1750"/>
            </a:lvl5p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a:xfrm>
            <a:off x="6300192" y="4731990"/>
            <a:ext cx="2133600" cy="273844"/>
          </a:xfrm>
        </p:spPr>
        <p:txBody>
          <a:bodyPr/>
          <a:lstStyle>
            <a:lvl1pPr>
              <a:defRPr sz="1000">
                <a:solidFill>
                  <a:schemeClr val="accent6"/>
                </a:solidFill>
              </a:defRPr>
            </a:lvl1pPr>
          </a:lstStyle>
          <a:p>
            <a:fld id="{4F2E129E-16B7-480B-972E-C025DBFD1D53}" type="slidenum">
              <a:rPr lang="en-GB" smtClean="0">
                <a:solidFill>
                  <a:srgbClr val="424D58"/>
                </a:solidFill>
              </a:rPr>
              <a:pPr/>
              <a:t>‹#›</a:t>
            </a:fld>
            <a:endParaRPr lang="en-GB" dirty="0">
              <a:solidFill>
                <a:srgbClr val="424D58"/>
              </a:solidFill>
            </a:endParaRPr>
          </a:p>
        </p:txBody>
      </p:sp>
    </p:spTree>
    <p:extLst>
      <p:ext uri="{BB962C8B-B14F-4D97-AF65-F5344CB8AC3E}">
        <p14:creationId xmlns:p14="http://schemas.microsoft.com/office/powerpoint/2010/main" val="4154997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3" name="Picture 2"/>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0" y="762"/>
            <a:ext cx="9144000" cy="5141976"/>
          </a:xfrm>
          <a:prstGeom prst="rect">
            <a:avLst/>
          </a:prstGeom>
        </p:spPr>
      </p:pic>
      <p:sp>
        <p:nvSpPr>
          <p:cNvPr id="10" name="Rectangle 9"/>
          <p:cNvSpPr/>
          <p:nvPr userDrawn="1"/>
        </p:nvSpPr>
        <p:spPr>
          <a:xfrm>
            <a:off x="0" y="3848400"/>
            <a:ext cx="9144000" cy="1296144"/>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7" name="Title 1"/>
          <p:cNvSpPr>
            <a:spLocks noGrp="1"/>
          </p:cNvSpPr>
          <p:nvPr>
            <p:ph type="title" hasCustomPrompt="1"/>
          </p:nvPr>
        </p:nvSpPr>
        <p:spPr>
          <a:xfrm>
            <a:off x="720000" y="4032000"/>
            <a:ext cx="6804328" cy="900068"/>
          </a:xfrm>
        </p:spPr>
        <p:txBody>
          <a:bodyPr lIns="0" tIns="0" rIns="0" bIns="0" anchor="t">
            <a:normAutofit/>
          </a:bodyPr>
          <a:lstStyle>
            <a:lvl1pPr>
              <a:defRPr sz="3000" b="1">
                <a:solidFill>
                  <a:schemeClr val="accent1"/>
                </a:solidFill>
              </a:defRPr>
            </a:lvl1pPr>
          </a:lstStyle>
          <a:p>
            <a:r>
              <a:rPr lang="en-US" dirty="0"/>
              <a:t>Main Heading</a:t>
            </a:r>
            <a:endParaRPr lang="en-GB" dirty="0"/>
          </a:p>
        </p:txBody>
      </p:sp>
      <p:sp>
        <p:nvSpPr>
          <p:cNvPr id="8" name="Content Placeholder 2"/>
          <p:cNvSpPr>
            <a:spLocks noGrp="1"/>
          </p:cNvSpPr>
          <p:nvPr>
            <p:ph idx="1"/>
          </p:nvPr>
        </p:nvSpPr>
        <p:spPr>
          <a:xfrm>
            <a:off x="720000" y="4515966"/>
            <a:ext cx="6804000" cy="516647"/>
          </a:xfrm>
        </p:spPr>
        <p:txBody>
          <a:bodyPr lIns="0" tIns="0" rIns="0" bIns="0">
            <a:normAutofit/>
          </a:bodyPr>
          <a:lstStyle>
            <a:lvl1pPr marL="0" indent="0">
              <a:buNone/>
              <a:defRPr sz="1800">
                <a:solidFill>
                  <a:schemeClr val="accent1"/>
                </a:solidFill>
              </a:defRPr>
            </a:lvl1pPr>
            <a:lvl2pPr>
              <a:defRPr sz="2600">
                <a:solidFill>
                  <a:schemeClr val="bg1"/>
                </a:solidFill>
              </a:defRPr>
            </a:lvl2pPr>
            <a:lvl3pPr marL="1143000" indent="-228600">
              <a:buFont typeface="Wingdings" panose="05000000000000000000" pitchFamily="2" charset="2"/>
              <a:buChar char="§"/>
              <a:defRPr sz="2200">
                <a:solidFill>
                  <a:schemeClr val="bg1"/>
                </a:solidFill>
              </a:defRPr>
            </a:lvl3pPr>
            <a:lvl4pPr>
              <a:defRPr sz="2100"/>
            </a:lvl4pPr>
            <a:lvl5pPr>
              <a:defRPr sz="1750"/>
            </a:lvl5pPr>
          </a:lstStyle>
          <a:p>
            <a:pPr lvl="0"/>
            <a:r>
              <a:rPr lang="en-US"/>
              <a:t>Click to edit Master text styles</a:t>
            </a:r>
          </a:p>
        </p:txBody>
      </p:sp>
      <p:sp>
        <p:nvSpPr>
          <p:cNvPr id="11" name="Slide Number Placeholder 5"/>
          <p:cNvSpPr>
            <a:spLocks noGrp="1"/>
          </p:cNvSpPr>
          <p:nvPr>
            <p:ph type="sldNum" sz="quarter" idx="12"/>
          </p:nvPr>
        </p:nvSpPr>
        <p:spPr>
          <a:xfrm>
            <a:off x="6300192" y="4731990"/>
            <a:ext cx="2133600" cy="273844"/>
          </a:xfrm>
        </p:spPr>
        <p:txBody>
          <a:bodyPr/>
          <a:lstStyle>
            <a:lvl1pPr>
              <a:defRPr sz="1000">
                <a:solidFill>
                  <a:schemeClr val="accent1"/>
                </a:solidFill>
              </a:defRPr>
            </a:lvl1pPr>
          </a:lstStyle>
          <a:p>
            <a:fld id="{4F2E129E-16B7-480B-972E-C025DBFD1D53}" type="slidenum">
              <a:rPr lang="en-GB" smtClean="0">
                <a:solidFill>
                  <a:srgbClr val="005EB8"/>
                </a:solidFill>
              </a:rPr>
              <a:pPr/>
              <a:t>‹#›</a:t>
            </a:fld>
            <a:endParaRPr lang="en-GB" dirty="0">
              <a:solidFill>
                <a:srgbClr val="005EB8"/>
              </a:solidFill>
            </a:endParaRPr>
          </a:p>
        </p:txBody>
      </p:sp>
    </p:spTree>
    <p:extLst>
      <p:ext uri="{BB962C8B-B14F-4D97-AF65-F5344CB8AC3E}">
        <p14:creationId xmlns:p14="http://schemas.microsoft.com/office/powerpoint/2010/main" val="2844389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311730"/>
            <a:ext cx="9144000" cy="2556164"/>
          </a:xfrm>
          <a:prstGeom prst="rect">
            <a:avLst/>
          </a:prstGeom>
        </p:spPr>
      </p:pic>
      <p:sp>
        <p:nvSpPr>
          <p:cNvPr id="16" name="Rectangle 15"/>
          <p:cNvSpPr/>
          <p:nvPr userDrawn="1"/>
        </p:nvSpPr>
        <p:spPr>
          <a:xfrm>
            <a:off x="0" y="1311731"/>
            <a:ext cx="9144000" cy="255616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5" name="TextBox 4"/>
          <p:cNvSpPr txBox="1"/>
          <p:nvPr userDrawn="1"/>
        </p:nvSpPr>
        <p:spPr>
          <a:xfrm>
            <a:off x="755576" y="1398235"/>
            <a:ext cx="6048672" cy="1938992"/>
          </a:xfrm>
          <a:prstGeom prst="rect">
            <a:avLst/>
          </a:prstGeom>
          <a:noFill/>
        </p:spPr>
        <p:txBody>
          <a:bodyPr wrap="square" rtlCol="0">
            <a:spAutoFit/>
          </a:bodyPr>
          <a:lstStyle/>
          <a:p>
            <a:pPr>
              <a:lnSpc>
                <a:spcPts val="3600"/>
              </a:lnSpc>
            </a:pPr>
            <a:r>
              <a:rPr lang="en-GB" sz="2400" b="1" dirty="0">
                <a:solidFill>
                  <a:srgbClr val="005EB8"/>
                </a:solidFill>
              </a:rPr>
              <a:t>www.digital.nhs.uk</a:t>
            </a:r>
            <a:endParaRPr lang="en-GB" sz="2400" dirty="0">
              <a:solidFill>
                <a:srgbClr val="005EB8"/>
              </a:solidFill>
            </a:endParaRPr>
          </a:p>
          <a:p>
            <a:pPr>
              <a:lnSpc>
                <a:spcPts val="3600"/>
              </a:lnSpc>
              <a:defRPr/>
            </a:pPr>
            <a:r>
              <a:rPr lang="en-GB" sz="2400" dirty="0">
                <a:solidFill>
                  <a:srgbClr val="005EB8"/>
                </a:solidFill>
              </a:rPr>
              <a:t>     </a:t>
            </a:r>
            <a:r>
              <a:rPr lang="en-GB" sz="2400" b="1" dirty="0">
                <a:solidFill>
                  <a:srgbClr val="005EB8"/>
                </a:solidFill>
              </a:rPr>
              <a:t>@</a:t>
            </a:r>
            <a:r>
              <a:rPr lang="en-GB" sz="2400" b="1" dirty="0" err="1">
                <a:solidFill>
                  <a:srgbClr val="005EB8"/>
                </a:solidFill>
              </a:rPr>
              <a:t>nhsdigital</a:t>
            </a:r>
            <a:endParaRPr lang="en-GB" sz="2400" b="1" dirty="0">
              <a:solidFill>
                <a:srgbClr val="005EB8"/>
              </a:solidFill>
            </a:endParaRPr>
          </a:p>
          <a:p>
            <a:pPr>
              <a:lnSpc>
                <a:spcPts val="3600"/>
              </a:lnSpc>
            </a:pPr>
            <a:r>
              <a:rPr lang="en-GB" sz="2400" b="1" dirty="0">
                <a:solidFill>
                  <a:srgbClr val="005EB8"/>
                </a:solidFill>
              </a:rPr>
              <a:t>enquiries@nhsdigital.nhs.uk</a:t>
            </a:r>
          </a:p>
          <a:p>
            <a:pPr>
              <a:lnSpc>
                <a:spcPts val="3600"/>
              </a:lnSpc>
            </a:pPr>
            <a:r>
              <a:rPr lang="en-GB" sz="2400" b="1" dirty="0">
                <a:solidFill>
                  <a:srgbClr val="005EB8"/>
                </a:solidFill>
              </a:rPr>
              <a:t>0300 303 5678</a:t>
            </a:r>
            <a:endParaRPr lang="en-GB" sz="2400" dirty="0">
              <a:solidFill>
                <a:srgbClr val="005EB8"/>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5576" y="4235542"/>
            <a:ext cx="3671171" cy="712472"/>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71925" y="1968019"/>
            <a:ext cx="387707" cy="387707"/>
          </a:xfrm>
          <a:prstGeom prst="rect">
            <a:avLst/>
          </a:prstGeom>
        </p:spPr>
      </p:pic>
      <p:pic>
        <p:nvPicPr>
          <p:cNvPr id="17" name="Picture 16"/>
          <p:cNvPicPr/>
          <p:nvPr userDrawn="1"/>
        </p:nvPicPr>
        <p:blipFill>
          <a:blip r:embed="rId5" cstate="print">
            <a:extLst>
              <a:ext uri="{28A0092B-C50C-407E-A947-70E740481C1C}">
                <a14:useLocalDpi xmlns:a14="http://schemas.microsoft.com/office/drawing/2010/main" val="0"/>
              </a:ext>
            </a:extLst>
          </a:blip>
          <a:stretch>
            <a:fillRect/>
          </a:stretch>
        </p:blipFill>
        <p:spPr>
          <a:xfrm>
            <a:off x="7478211" y="253638"/>
            <a:ext cx="1198245" cy="949960"/>
          </a:xfrm>
          <a:prstGeom prst="rect">
            <a:avLst/>
          </a:prstGeom>
        </p:spPr>
      </p:pic>
    </p:spTree>
    <p:extLst>
      <p:ext uri="{BB962C8B-B14F-4D97-AF65-F5344CB8AC3E}">
        <p14:creationId xmlns:p14="http://schemas.microsoft.com/office/powerpoint/2010/main" val="851368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theme" Target="../theme/theme3.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theme" Target="../theme/theme4.xml"/><Relationship Id="rId4"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theme" Target="../theme/theme5.xml"/><Relationship Id="rId4" Type="http://schemas.openxmlformats.org/officeDocument/2006/relationships/slideLayout" Target="../slideLayouts/slideLayout22.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theme" Target="../theme/theme6.xml"/><Relationship Id="rId4" Type="http://schemas.openxmlformats.org/officeDocument/2006/relationships/slideLayout" Target="../slideLayouts/slideLayout2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theme" Target="../theme/theme7.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2E129E-16B7-480B-972E-C025DBFD1D53}" type="slidenum">
              <a:rPr lang="en-GB" smtClean="0"/>
              <a:t>‹#›</a:t>
            </a:fld>
            <a:endParaRPr lang="en-GB" dirty="0"/>
          </a:p>
        </p:txBody>
      </p:sp>
    </p:spTree>
    <p:extLst>
      <p:ext uri="{BB962C8B-B14F-4D97-AF65-F5344CB8AC3E}">
        <p14:creationId xmlns:p14="http://schemas.microsoft.com/office/powerpoint/2010/main" val="554456388"/>
      </p:ext>
    </p:extLst>
  </p:cSld>
  <p:clrMap bg1="lt1" tx1="dk1" bg2="lt2" tx2="dk2" accent1="accent1" accent2="accent2" accent3="accent3" accent4="accent4" accent5="accent5" accent6="accent6" hlink="hlink" folHlink="folHlink"/>
  <p:sldLayoutIdLst>
    <p:sldLayoutId id="2147483686" r:id="rId1"/>
    <p:sldLayoutId id="2147483662" r:id="rId2"/>
    <p:sldLayoutId id="2147483687" r:id="rId3"/>
    <p:sldLayoutId id="2147483681" r:id="rId4"/>
    <p:sldLayoutId id="2147483698" r:id="rId5"/>
  </p:sldLayoutIdLst>
  <p:hf hdr="0" ftr="0" dt="0"/>
  <p:txStyles>
    <p:titleStyle>
      <a:lvl1pPr algn="l" defTabSz="914400" rtl="0" eaLnBrk="1" latinLnBrk="0" hangingPunct="1">
        <a:spcBef>
          <a:spcPct val="0"/>
        </a:spcBef>
        <a:buNone/>
        <a:defRPr sz="33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000" kern="1200">
          <a:solidFill>
            <a:schemeClr val="accen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accen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200" kern="1200">
          <a:solidFill>
            <a:schemeClr val="accen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solidFill>
                <a:srgbClr val="0F0F0F">
                  <a:tint val="75000"/>
                </a:srgb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srgbClr val="0F0F0F">
                  <a:tint val="75000"/>
                </a:srgb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2E129E-16B7-480B-972E-C025DBFD1D53}" type="slidenum">
              <a:rPr lang="en-GB" smtClean="0">
                <a:solidFill>
                  <a:srgbClr val="0F0F0F">
                    <a:tint val="75000"/>
                  </a:srgbClr>
                </a:solidFill>
              </a:rPr>
              <a:pPr/>
              <a:t>‹#›</a:t>
            </a:fld>
            <a:endParaRPr lang="en-GB" dirty="0">
              <a:solidFill>
                <a:srgbClr val="0F0F0F">
                  <a:tint val="75000"/>
                </a:srgbClr>
              </a:solidFill>
            </a:endParaRPr>
          </a:p>
        </p:txBody>
      </p:sp>
    </p:spTree>
    <p:extLst>
      <p:ext uri="{BB962C8B-B14F-4D97-AF65-F5344CB8AC3E}">
        <p14:creationId xmlns:p14="http://schemas.microsoft.com/office/powerpoint/2010/main" val="11112947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9" r:id="rId5"/>
  </p:sldLayoutIdLst>
  <p:hf hdr="0" ftr="0" dt="0"/>
  <p:txStyles>
    <p:titleStyle>
      <a:lvl1pPr algn="l" defTabSz="914400" rtl="0" eaLnBrk="1" latinLnBrk="0" hangingPunct="1">
        <a:spcBef>
          <a:spcPct val="0"/>
        </a:spcBef>
        <a:buNone/>
        <a:defRPr sz="33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000" kern="1200">
          <a:solidFill>
            <a:schemeClr val="accen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accen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200" kern="1200">
          <a:solidFill>
            <a:schemeClr val="accen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solidFill>
                <a:srgbClr val="0F0F0F">
                  <a:tint val="75000"/>
                </a:srgb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srgbClr val="0F0F0F">
                  <a:tint val="75000"/>
                </a:srgb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2E129E-16B7-480B-972E-C025DBFD1D53}" type="slidenum">
              <a:rPr lang="en-GB" smtClean="0">
                <a:solidFill>
                  <a:srgbClr val="0F0F0F">
                    <a:tint val="75000"/>
                  </a:srgbClr>
                </a:solidFill>
              </a:rPr>
              <a:pPr/>
              <a:t>‹#›</a:t>
            </a:fld>
            <a:endParaRPr lang="en-GB" dirty="0">
              <a:solidFill>
                <a:srgbClr val="0F0F0F">
                  <a:tint val="75000"/>
                </a:srgbClr>
              </a:solidFill>
            </a:endParaRPr>
          </a:p>
        </p:txBody>
      </p:sp>
    </p:spTree>
    <p:extLst>
      <p:ext uri="{BB962C8B-B14F-4D97-AF65-F5344CB8AC3E}">
        <p14:creationId xmlns:p14="http://schemas.microsoft.com/office/powerpoint/2010/main" val="376774437"/>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Lst>
  <p:hf hdr="0" ftr="0" dt="0"/>
  <p:txStyles>
    <p:titleStyle>
      <a:lvl1pPr algn="l" defTabSz="914400" rtl="0" eaLnBrk="1" latinLnBrk="0" hangingPunct="1">
        <a:spcBef>
          <a:spcPct val="0"/>
        </a:spcBef>
        <a:buNone/>
        <a:defRPr sz="33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000" kern="1200">
          <a:solidFill>
            <a:schemeClr val="accen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accen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200" kern="1200">
          <a:solidFill>
            <a:schemeClr val="accen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solidFill>
                <a:srgbClr val="0F0F0F">
                  <a:tint val="75000"/>
                </a:srgb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srgbClr val="0F0F0F">
                  <a:tint val="75000"/>
                </a:srgb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2E129E-16B7-480B-972E-C025DBFD1D53}" type="slidenum">
              <a:rPr lang="en-GB" smtClean="0">
                <a:solidFill>
                  <a:srgbClr val="0F0F0F">
                    <a:tint val="75000"/>
                  </a:srgbClr>
                </a:solidFill>
              </a:rPr>
              <a:pPr/>
              <a:t>‹#›</a:t>
            </a:fld>
            <a:endParaRPr lang="en-GB" dirty="0">
              <a:solidFill>
                <a:srgbClr val="0F0F0F">
                  <a:tint val="75000"/>
                </a:srgbClr>
              </a:solidFill>
            </a:endParaRPr>
          </a:p>
        </p:txBody>
      </p:sp>
    </p:spTree>
    <p:extLst>
      <p:ext uri="{BB962C8B-B14F-4D97-AF65-F5344CB8AC3E}">
        <p14:creationId xmlns:p14="http://schemas.microsoft.com/office/powerpoint/2010/main" val="237030225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Lst>
  <p:hf hdr="0" ftr="0" dt="0"/>
  <p:txStyles>
    <p:titleStyle>
      <a:lvl1pPr algn="l" defTabSz="914400" rtl="0" eaLnBrk="1" latinLnBrk="0" hangingPunct="1">
        <a:spcBef>
          <a:spcPct val="0"/>
        </a:spcBef>
        <a:buNone/>
        <a:defRPr sz="33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000" kern="1200">
          <a:solidFill>
            <a:schemeClr val="accen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accen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200" kern="1200">
          <a:solidFill>
            <a:schemeClr val="accen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solidFill>
                <a:srgbClr val="0F0F0F">
                  <a:tint val="75000"/>
                </a:srgb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srgbClr val="0F0F0F">
                  <a:tint val="75000"/>
                </a:srgb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2E129E-16B7-480B-972E-C025DBFD1D53}" type="slidenum">
              <a:rPr lang="en-GB" smtClean="0">
                <a:solidFill>
                  <a:srgbClr val="0F0F0F">
                    <a:tint val="75000"/>
                  </a:srgbClr>
                </a:solidFill>
              </a:rPr>
              <a:pPr/>
              <a:t>‹#›</a:t>
            </a:fld>
            <a:endParaRPr lang="en-GB" dirty="0">
              <a:solidFill>
                <a:srgbClr val="0F0F0F">
                  <a:tint val="75000"/>
                </a:srgbClr>
              </a:solidFill>
            </a:endParaRPr>
          </a:p>
        </p:txBody>
      </p:sp>
    </p:spTree>
    <p:extLst>
      <p:ext uri="{BB962C8B-B14F-4D97-AF65-F5344CB8AC3E}">
        <p14:creationId xmlns:p14="http://schemas.microsoft.com/office/powerpoint/2010/main" val="2709527414"/>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Lst>
  <p:hf hdr="0" ftr="0" dt="0"/>
  <p:txStyles>
    <p:titleStyle>
      <a:lvl1pPr algn="l" defTabSz="914400" rtl="0" eaLnBrk="1" latinLnBrk="0" hangingPunct="1">
        <a:spcBef>
          <a:spcPct val="0"/>
        </a:spcBef>
        <a:buNone/>
        <a:defRPr sz="33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000" kern="1200">
          <a:solidFill>
            <a:schemeClr val="accen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accen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200" kern="1200">
          <a:solidFill>
            <a:schemeClr val="accen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solidFill>
                <a:srgbClr val="0F0F0F">
                  <a:tint val="75000"/>
                </a:srgb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srgbClr val="0F0F0F">
                  <a:tint val="75000"/>
                </a:srgb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2E129E-16B7-480B-972E-C025DBFD1D53}" type="slidenum">
              <a:rPr lang="en-GB" smtClean="0">
                <a:solidFill>
                  <a:srgbClr val="0F0F0F">
                    <a:tint val="75000"/>
                  </a:srgbClr>
                </a:solidFill>
              </a:rPr>
              <a:pPr/>
              <a:t>‹#›</a:t>
            </a:fld>
            <a:endParaRPr lang="en-GB" dirty="0">
              <a:solidFill>
                <a:srgbClr val="0F0F0F">
                  <a:tint val="75000"/>
                </a:srgbClr>
              </a:solidFill>
            </a:endParaRPr>
          </a:p>
        </p:txBody>
      </p:sp>
    </p:spTree>
    <p:extLst>
      <p:ext uri="{BB962C8B-B14F-4D97-AF65-F5344CB8AC3E}">
        <p14:creationId xmlns:p14="http://schemas.microsoft.com/office/powerpoint/2010/main" val="2635264995"/>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Lst>
  <p:hf hdr="0" ftr="0" dt="0"/>
  <p:txStyles>
    <p:titleStyle>
      <a:lvl1pPr algn="l" defTabSz="914400" rtl="0" eaLnBrk="1" latinLnBrk="0" hangingPunct="1">
        <a:spcBef>
          <a:spcPct val="0"/>
        </a:spcBef>
        <a:buNone/>
        <a:defRPr sz="33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000" kern="1200">
          <a:solidFill>
            <a:schemeClr val="accen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accen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200" kern="1200">
          <a:solidFill>
            <a:schemeClr val="accen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solidFill>
                <a:srgbClr val="0F0F0F">
                  <a:tint val="75000"/>
                </a:srgb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srgbClr val="0F0F0F">
                  <a:tint val="75000"/>
                </a:srgb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2E129E-16B7-480B-972E-C025DBFD1D53}" type="slidenum">
              <a:rPr lang="en-GB" smtClean="0">
                <a:solidFill>
                  <a:srgbClr val="0F0F0F">
                    <a:tint val="75000"/>
                  </a:srgbClr>
                </a:solidFill>
              </a:rPr>
              <a:pPr/>
              <a:t>‹#›</a:t>
            </a:fld>
            <a:endParaRPr lang="en-GB" dirty="0">
              <a:solidFill>
                <a:srgbClr val="0F0F0F">
                  <a:tint val="75000"/>
                </a:srgbClr>
              </a:solidFill>
            </a:endParaRPr>
          </a:p>
        </p:txBody>
      </p:sp>
    </p:spTree>
    <p:extLst>
      <p:ext uri="{BB962C8B-B14F-4D97-AF65-F5344CB8AC3E}">
        <p14:creationId xmlns:p14="http://schemas.microsoft.com/office/powerpoint/2010/main" val="444762465"/>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7" r:id="rId5"/>
  </p:sldLayoutIdLst>
  <p:hf hdr="0" ftr="0" dt="0"/>
  <p:txStyles>
    <p:titleStyle>
      <a:lvl1pPr algn="l" defTabSz="914400" rtl="0" eaLnBrk="1" latinLnBrk="0" hangingPunct="1">
        <a:spcBef>
          <a:spcPct val="0"/>
        </a:spcBef>
        <a:buNone/>
        <a:defRPr sz="33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000" kern="1200">
          <a:solidFill>
            <a:schemeClr val="accen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accen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200" kern="1200">
          <a:solidFill>
            <a:schemeClr val="accen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solidFill>
                <a:srgbClr val="0F0F0F">
                  <a:tint val="75000"/>
                </a:srgb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srgbClr val="0F0F0F">
                  <a:tint val="75000"/>
                </a:srgb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2E129E-16B7-480B-972E-C025DBFD1D53}" type="slidenum">
              <a:rPr lang="en-GB" smtClean="0">
                <a:solidFill>
                  <a:srgbClr val="0F0F0F">
                    <a:tint val="75000"/>
                  </a:srgbClr>
                </a:solidFill>
              </a:rPr>
              <a:pPr/>
              <a:t>‹#›</a:t>
            </a:fld>
            <a:endParaRPr lang="en-GB" dirty="0">
              <a:solidFill>
                <a:srgbClr val="0F0F0F">
                  <a:tint val="75000"/>
                </a:srgbClr>
              </a:solidFill>
            </a:endParaRPr>
          </a:p>
        </p:txBody>
      </p:sp>
    </p:spTree>
    <p:extLst>
      <p:ext uri="{BB962C8B-B14F-4D97-AF65-F5344CB8AC3E}">
        <p14:creationId xmlns:p14="http://schemas.microsoft.com/office/powerpoint/2010/main" val="331979823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41" r:id="rId7"/>
  </p:sldLayoutIdLst>
  <p:hf hdr="0" ftr="0" dt="0"/>
  <p:txStyles>
    <p:titleStyle>
      <a:lvl1pPr algn="l" defTabSz="914400" rtl="0" eaLnBrk="1" latinLnBrk="0" hangingPunct="1">
        <a:spcBef>
          <a:spcPct val="0"/>
        </a:spcBef>
        <a:buNone/>
        <a:defRPr sz="3000" b="1"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accen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100" kern="1200">
          <a:solidFill>
            <a:schemeClr val="accen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accen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hyperlink" Target="https://digital.nhs.uk/national-data-opt-out" TargetMode="External"/><Relationship Id="rId2" Type="http://schemas.openxmlformats.org/officeDocument/2006/relationships/notesSlide" Target="../notesSlides/notesSlide18.xml"/><Relationship Id="rId1" Type="http://schemas.openxmlformats.org/officeDocument/2006/relationships/slideLayout" Target="../slideLayouts/slideLayout28.xml"/><Relationship Id="rId6" Type="http://schemas.openxmlformats.org/officeDocument/2006/relationships/hyperlink" Target="https://digital.nhs.uk/information-governance-alliance/General-Data-Protection-Regulation-guidance" TargetMode="External"/><Relationship Id="rId5" Type="http://schemas.openxmlformats.org/officeDocument/2006/relationships/hyperlink" Target="https://understandingpatientdata.org.uk/" TargetMode="External"/><Relationship Id="rId4" Type="http://schemas.openxmlformats.org/officeDocument/2006/relationships/hyperlink" Target="mailto:newoptoutenquiries@nhs.net"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3" Type="http://schemas.openxmlformats.org/officeDocument/2006/relationships/hyperlink" Target="https://www.gov.uk/government/publications/review-of-data-security-consent-and-opt-outs" TargetMode="External"/><Relationship Id="rId2" Type="http://schemas.openxmlformats.org/officeDocument/2006/relationships/notesSlide" Target="../notesSlides/notesSlide3.xml"/><Relationship Id="rId1" Type="http://schemas.openxmlformats.org/officeDocument/2006/relationships/slideLayout" Target="../slideLayouts/slideLayout3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s://www.gov.uk/government/uploads/system/uploads/attachment_data/file/627493/Your_data_better_security_better_choice_better_care_government_response.pdf"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1.jpeg"/><Relationship Id="rId3" Type="http://schemas.openxmlformats.org/officeDocument/2006/relationships/hyperlink" Target="http://www.google.co.uk/url?sa=i&amp;rct=j&amp;q=&amp;esrc=s&amp;source=images&amp;cd=&amp;cad=rja&amp;uact=8&amp;ved=0ahUKEwiEvpL-1YfNAhWLAMAKHXZdDaYQjRwIBw&amp;url=http://gallerily.com/tablet%2Bclipart%2Bpng&amp;psig=AFQjCNFb6-OM5ZcfIx7S_UbxSHSgXgh5Tw&amp;ust=1464899309590057" TargetMode="External"/><Relationship Id="rId7" Type="http://schemas.openxmlformats.org/officeDocument/2006/relationships/hyperlink" Target="https://www.google.co.uk/imgres?imgurl=https://www.iconexperience.com/_img/g_collection_png/standard/512x512/hospital.png&amp;imgrefurl=https://www.iconexperience.com/g_collection/icons/?icon%3Dhospital&amp;docid=vH5tVIeR36eIHM&amp;tbnid=1A0OzKIKXzom8M:&amp;w=512&amp;h=512&amp;bih=673&amp;biw=1366&amp;ved=0ahUKEwjz6enLq5PMAhWGOhQKHaZ8BfMQxiAIBCgC&amp;iact=c&amp;ictx=1" TargetMode="External"/><Relationship Id="rId12" Type="http://schemas.openxmlformats.org/officeDocument/2006/relationships/image" Target="../media/image20.png"/><Relationship Id="rId17" Type="http://schemas.openxmlformats.org/officeDocument/2006/relationships/image" Target="../media/image24.png"/><Relationship Id="rId2" Type="http://schemas.openxmlformats.org/officeDocument/2006/relationships/notesSlide" Target="../notesSlides/notesSlide5.xml"/><Relationship Id="rId16" Type="http://schemas.openxmlformats.org/officeDocument/2006/relationships/image" Target="../media/image23.png"/><Relationship Id="rId1" Type="http://schemas.openxmlformats.org/officeDocument/2006/relationships/slideLayout" Target="../slideLayouts/slideLayout33.xml"/><Relationship Id="rId6" Type="http://schemas.openxmlformats.org/officeDocument/2006/relationships/image" Target="../media/image17.jpeg"/><Relationship Id="rId11" Type="http://schemas.openxmlformats.org/officeDocument/2006/relationships/hyperlink" Target="http://www.smilecaredental.com.au/patient-info/" TargetMode="External"/><Relationship Id="rId5" Type="http://schemas.openxmlformats.org/officeDocument/2006/relationships/hyperlink" Target="http://www.google.co.uk/url?sa=i&amp;rct=j&amp;q=&amp;esrc=s&amp;source=images&amp;cd=&amp;cad=rja&amp;uact=8&amp;ved=0ahUKEwi63u-m14fNAhXqLMAKHTK6CI8QjRwIBw&amp;url=http://www.iconarchive.com/tag/database&amp;psig=AFQjCNEB85a1-Elu9H_D9AcAa4ZM1M2RJw&amp;ust=1464899839564882" TargetMode="External"/><Relationship Id="rId15" Type="http://schemas.openxmlformats.org/officeDocument/2006/relationships/image" Target="../media/image22.jpeg"/><Relationship Id="rId10" Type="http://schemas.openxmlformats.org/officeDocument/2006/relationships/image" Target="../media/image19.png"/><Relationship Id="rId4" Type="http://schemas.openxmlformats.org/officeDocument/2006/relationships/image" Target="../media/image16.png"/><Relationship Id="rId9" Type="http://schemas.openxmlformats.org/officeDocument/2006/relationships/hyperlink" Target="http://www.google.co.uk/url?sa=i&amp;rct=j&amp;q=&amp;esrc=s&amp;source=images&amp;cd=&amp;cad=rja&amp;uact=8&amp;ved=0ahUKEwj8go2TrJPMAhWCShQKHW0kB7MQjRwIBw&amp;url=http://bromley.mylifeportal.co.uk/careproviders-home/&amp;bvm=bv.119745492,d.d24&amp;psig=AFQjCNHAnRhhzWvVcEJw8piACJ9IgT4Nww&amp;ust=1460902432589816" TargetMode="External"/><Relationship Id="rId14" Type="http://schemas.openxmlformats.org/officeDocument/2006/relationships/hyperlink" Target="https://www.google.co.uk/imgres?imgurl=https://www.principal-medical.co.uk/images/PML%20ICON-house.jpg&amp;imgrefurl=https://www.principal-medical.co.uk/Community_Services.php&amp;docid=rBfVeiD22QCBmM&amp;tbnid=EgKcSmlHFQnzBM:&amp;w=181&amp;h=149&amp;bih=673&amp;biw=1366&amp;ved=0ahUKEwj8wf-jq5PMAhVHvxQKHYqFBBkQxiAIAg&amp;iact=c&amp;ictx=1"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svg"/><Relationship Id="rId2" Type="http://schemas.openxmlformats.org/officeDocument/2006/relationships/notesSlide" Target="../notesSlides/notesSlide7.xml"/><Relationship Id="rId1" Type="http://schemas.openxmlformats.org/officeDocument/2006/relationships/slideLayout" Target="../slideLayouts/slideLayout28.xml"/><Relationship Id="rId6" Type="http://schemas.openxmlformats.org/officeDocument/2006/relationships/image" Target="../media/image27.png"/><Relationship Id="rId5" Type="http://schemas.openxmlformats.org/officeDocument/2006/relationships/image" Target="../media/image27.sv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hyperlink" Target="https://ico.org.uk/media/for-organisations/documents/1061/anonymisation-code.pdf" TargetMode="External"/><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p:txBody>
          <a:bodyPr>
            <a:normAutofit/>
          </a:bodyPr>
          <a:lstStyle/>
          <a:p>
            <a:r>
              <a:rPr lang="en-GB" dirty="0"/>
              <a:t>National Data Opt-out Programme</a:t>
            </a:r>
          </a:p>
        </p:txBody>
      </p:sp>
      <p:sp>
        <p:nvSpPr>
          <p:cNvPr id="9" name="Text Placeholder 8"/>
          <p:cNvSpPr>
            <a:spLocks noGrp="1"/>
          </p:cNvSpPr>
          <p:nvPr>
            <p:ph type="body" sz="quarter" idx="13"/>
          </p:nvPr>
        </p:nvSpPr>
        <p:spPr>
          <a:xfrm>
            <a:off x="720000" y="1188000"/>
            <a:ext cx="8028464" cy="444553"/>
          </a:xfrm>
        </p:spPr>
        <p:txBody>
          <a:bodyPr>
            <a:normAutofit fontScale="77500" lnSpcReduction="20000"/>
          </a:bodyPr>
          <a:lstStyle/>
          <a:p>
            <a:r>
              <a:rPr lang="en-GB" dirty="0"/>
              <a:t>Northern, Yorkshire and Humberside NHS Directors of Informatics </a:t>
            </a:r>
            <a:r>
              <a:rPr lang="en-GB" dirty="0" smtClean="0"/>
              <a:t>Forum</a:t>
            </a:r>
          </a:p>
          <a:p>
            <a:r>
              <a:rPr lang="en-GB" dirty="0" smtClean="0"/>
              <a:t>Friday 12 January 2018</a:t>
            </a:r>
            <a:endParaRPr lang="en-GB" dirty="0"/>
          </a:p>
        </p:txBody>
      </p:sp>
    </p:spTree>
    <p:extLst>
      <p:ext uri="{BB962C8B-B14F-4D97-AF65-F5344CB8AC3E}">
        <p14:creationId xmlns:p14="http://schemas.microsoft.com/office/powerpoint/2010/main" val="35006600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5A53091-5A7A-47CC-B39A-BD567699FEFA}"/>
              </a:ext>
            </a:extLst>
          </p:cNvPr>
          <p:cNvSpPr>
            <a:spLocks noGrp="1"/>
          </p:cNvSpPr>
          <p:nvPr>
            <p:ph type="title"/>
          </p:nvPr>
        </p:nvSpPr>
        <p:spPr/>
        <p:txBody>
          <a:bodyPr>
            <a:normAutofit/>
          </a:bodyPr>
          <a:lstStyle/>
          <a:p>
            <a:r>
              <a:rPr lang="en-GB" sz="2800" dirty="0"/>
              <a:t>When it does not apply</a:t>
            </a:r>
          </a:p>
        </p:txBody>
      </p:sp>
      <p:sp>
        <p:nvSpPr>
          <p:cNvPr id="3" name="Content Placeholder 2">
            <a:extLst>
              <a:ext uri="{FF2B5EF4-FFF2-40B4-BE49-F238E27FC236}">
                <a16:creationId xmlns="" xmlns:a16="http://schemas.microsoft.com/office/drawing/2014/main" id="{EE547EC4-6E11-4EC1-8624-1B536C0B3676}"/>
              </a:ext>
            </a:extLst>
          </p:cNvPr>
          <p:cNvSpPr>
            <a:spLocks noGrp="1"/>
          </p:cNvSpPr>
          <p:nvPr>
            <p:ph idx="1"/>
          </p:nvPr>
        </p:nvSpPr>
        <p:spPr>
          <a:xfrm>
            <a:off x="720000" y="987574"/>
            <a:ext cx="6156256" cy="4032448"/>
          </a:xfrm>
        </p:spPr>
        <p:txBody>
          <a:bodyPr>
            <a:normAutofit fontScale="77500" lnSpcReduction="20000"/>
          </a:bodyPr>
          <a:lstStyle/>
          <a:p>
            <a:pPr marL="0" indent="0">
              <a:buNone/>
            </a:pPr>
            <a:r>
              <a:rPr lang="en-GB" sz="2900" dirty="0"/>
              <a:t>The national data opt-out will </a:t>
            </a:r>
            <a:r>
              <a:rPr lang="en-GB" sz="2900" b="1" dirty="0"/>
              <a:t>not</a:t>
            </a:r>
            <a:r>
              <a:rPr lang="en-GB" sz="2900" dirty="0"/>
              <a:t> apply when:</a:t>
            </a:r>
          </a:p>
          <a:p>
            <a:pPr marL="0" indent="0">
              <a:buNone/>
            </a:pPr>
            <a:endParaRPr lang="en-GB" sz="2500" dirty="0"/>
          </a:p>
          <a:p>
            <a:r>
              <a:rPr lang="en-GB" sz="2500" dirty="0"/>
              <a:t>data is to be provided for the National Cancer Registration Service</a:t>
            </a:r>
          </a:p>
          <a:p>
            <a:endParaRPr lang="en-GB" sz="2500" dirty="0"/>
          </a:p>
          <a:p>
            <a:r>
              <a:rPr lang="en-GB" sz="2500" dirty="0"/>
              <a:t>Data is to be provided for the National Congenital Anomalies &amp; Rare Diseases Register</a:t>
            </a:r>
          </a:p>
          <a:p>
            <a:pPr marL="358775" indent="0">
              <a:buNone/>
            </a:pPr>
            <a:endParaRPr lang="en-GB" sz="2500" dirty="0"/>
          </a:p>
          <a:p>
            <a:r>
              <a:rPr lang="en-GB" sz="2500" dirty="0"/>
              <a:t>data is provided for the oversight and provision of population screening programmes</a:t>
            </a:r>
          </a:p>
          <a:p>
            <a:endParaRPr lang="en-GB" sz="2500" dirty="0"/>
          </a:p>
          <a:p>
            <a:r>
              <a:rPr lang="en-GB" sz="2500" dirty="0"/>
              <a:t>patient registration information is shared with the Office for National Statistics for the production of official statistics</a:t>
            </a:r>
          </a:p>
          <a:p>
            <a:endParaRPr lang="en-GB" dirty="0">
              <a:solidFill>
                <a:srgbClr val="FF0000"/>
              </a:solidFill>
            </a:endParaRPr>
          </a:p>
          <a:p>
            <a:endParaRPr lang="en-GB" dirty="0"/>
          </a:p>
        </p:txBody>
      </p:sp>
      <p:sp>
        <p:nvSpPr>
          <p:cNvPr id="5" name="Slide Number Placeholder 3">
            <a:extLst>
              <a:ext uri="{FF2B5EF4-FFF2-40B4-BE49-F238E27FC236}">
                <a16:creationId xmlns="" xmlns:a16="http://schemas.microsoft.com/office/drawing/2014/main" id="{CE071763-63C3-4ED7-A5DF-F97CAC6CDEFF}"/>
              </a:ext>
            </a:extLst>
          </p:cNvPr>
          <p:cNvSpPr txBox="1">
            <a:spLocks/>
          </p:cNvSpPr>
          <p:nvPr/>
        </p:nvSpPr>
        <p:spPr>
          <a:xfrm>
            <a:off x="8676456" y="4659982"/>
            <a:ext cx="405408" cy="273844"/>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C12C2CB-C475-442B-84C1-CBFDBCB34DB3}" type="slidenum">
              <a:rPr lang="en-GB" smtClean="0"/>
              <a:pPr/>
              <a:t>10</a:t>
            </a:fld>
            <a:endParaRPr lang="en-GB" dirty="0"/>
          </a:p>
        </p:txBody>
      </p:sp>
      <p:sp>
        <p:nvSpPr>
          <p:cNvPr id="4" name="Right Brace 3">
            <a:extLst>
              <a:ext uri="{FF2B5EF4-FFF2-40B4-BE49-F238E27FC236}">
                <a16:creationId xmlns="" xmlns:a16="http://schemas.microsoft.com/office/drawing/2014/main" id="{30BC59E8-11E8-46AD-88FF-0DED6B6C9EC5}"/>
              </a:ext>
            </a:extLst>
          </p:cNvPr>
          <p:cNvSpPr/>
          <p:nvPr/>
        </p:nvSpPr>
        <p:spPr>
          <a:xfrm>
            <a:off x="6588224" y="1491630"/>
            <a:ext cx="288032" cy="136815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TextBox 5">
            <a:extLst>
              <a:ext uri="{FF2B5EF4-FFF2-40B4-BE49-F238E27FC236}">
                <a16:creationId xmlns="" xmlns:a16="http://schemas.microsoft.com/office/drawing/2014/main" id="{CF633A58-443A-45A8-88F2-FED9E23A4AF0}"/>
              </a:ext>
            </a:extLst>
          </p:cNvPr>
          <p:cNvSpPr txBox="1"/>
          <p:nvPr/>
        </p:nvSpPr>
        <p:spPr>
          <a:xfrm>
            <a:off x="6948264" y="1637097"/>
            <a:ext cx="1728192" cy="1077218"/>
          </a:xfrm>
          <a:prstGeom prst="rect">
            <a:avLst/>
          </a:prstGeom>
          <a:noFill/>
        </p:spPr>
        <p:txBody>
          <a:bodyPr wrap="square" rtlCol="0">
            <a:spAutoFit/>
          </a:bodyPr>
          <a:lstStyle/>
          <a:p>
            <a:r>
              <a:rPr lang="en-GB" sz="1600" dirty="0"/>
              <a:t>these both have their own separate opt-out mechanism</a:t>
            </a:r>
          </a:p>
        </p:txBody>
      </p:sp>
    </p:spTree>
    <p:extLst>
      <p:ext uri="{BB962C8B-B14F-4D97-AF65-F5344CB8AC3E}">
        <p14:creationId xmlns:p14="http://schemas.microsoft.com/office/powerpoint/2010/main" val="33128614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5A53091-5A7A-47CC-B39A-BD567699FEFA}"/>
              </a:ext>
            </a:extLst>
          </p:cNvPr>
          <p:cNvSpPr>
            <a:spLocks noGrp="1"/>
          </p:cNvSpPr>
          <p:nvPr>
            <p:ph type="title"/>
          </p:nvPr>
        </p:nvSpPr>
        <p:spPr/>
        <p:txBody>
          <a:bodyPr>
            <a:normAutofit fontScale="90000"/>
          </a:bodyPr>
          <a:lstStyle/>
          <a:p>
            <a:r>
              <a:rPr lang="en-GB" sz="2800" dirty="0"/>
              <a:t>More detailed information will be provided on:</a:t>
            </a:r>
            <a:br>
              <a:rPr lang="en-GB" sz="2800" dirty="0"/>
            </a:br>
            <a:endParaRPr lang="en-GB" sz="2800" dirty="0"/>
          </a:p>
        </p:txBody>
      </p:sp>
      <p:sp>
        <p:nvSpPr>
          <p:cNvPr id="3" name="Content Placeholder 2">
            <a:extLst>
              <a:ext uri="{FF2B5EF4-FFF2-40B4-BE49-F238E27FC236}">
                <a16:creationId xmlns="" xmlns:a16="http://schemas.microsoft.com/office/drawing/2014/main" id="{EE547EC4-6E11-4EC1-8624-1B536C0B3676}"/>
              </a:ext>
            </a:extLst>
          </p:cNvPr>
          <p:cNvSpPr>
            <a:spLocks noGrp="1"/>
          </p:cNvSpPr>
          <p:nvPr>
            <p:ph idx="1"/>
          </p:nvPr>
        </p:nvSpPr>
        <p:spPr>
          <a:xfrm>
            <a:off x="720000" y="1080000"/>
            <a:ext cx="7704000" cy="3796006"/>
          </a:xfrm>
        </p:spPr>
        <p:txBody>
          <a:bodyPr>
            <a:normAutofit fontScale="40000" lnSpcReduction="20000"/>
          </a:bodyPr>
          <a:lstStyle/>
          <a:p>
            <a:pPr>
              <a:lnSpc>
                <a:spcPct val="120000"/>
              </a:lnSpc>
              <a:spcBef>
                <a:spcPts val="0"/>
              </a:spcBef>
            </a:pPr>
            <a:r>
              <a:rPr lang="en-GB" dirty="0"/>
              <a:t>Formal proxies who are able to register a national data opt-out on someone else’s behalf such as people with powers of attorney and those representing patients who lack capacity</a:t>
            </a:r>
          </a:p>
          <a:p>
            <a:pPr marL="0" indent="0">
              <a:lnSpc>
                <a:spcPct val="120000"/>
              </a:lnSpc>
              <a:spcBef>
                <a:spcPts val="0"/>
              </a:spcBef>
              <a:buNone/>
            </a:pPr>
            <a:endParaRPr lang="en-GB" dirty="0"/>
          </a:p>
          <a:p>
            <a:r>
              <a:rPr lang="en-GB" dirty="0"/>
              <a:t>The maximum period of time that is permissible for a national data opt-out to be applied after it has been set by a patient</a:t>
            </a:r>
          </a:p>
          <a:p>
            <a:endParaRPr lang="en-GB" dirty="0"/>
          </a:p>
          <a:p>
            <a:r>
              <a:rPr lang="en-GB" dirty="0"/>
              <a:t>How the national data opt-out will apply where the data being used is not held in an electronic format such as in paper records and microfiche</a:t>
            </a:r>
          </a:p>
          <a:p>
            <a:pPr marL="0" indent="0">
              <a:buNone/>
            </a:pPr>
            <a:endParaRPr lang="en-GB" dirty="0"/>
          </a:p>
          <a:p>
            <a:r>
              <a:rPr lang="en-GB" dirty="0"/>
              <a:t>What is classed as personally identifiable data</a:t>
            </a:r>
          </a:p>
          <a:p>
            <a:endParaRPr lang="en-GB" dirty="0"/>
          </a:p>
          <a:p>
            <a:r>
              <a:rPr lang="en-GB" dirty="0"/>
              <a:t>The point at which data being used for purposes beyond individual care and treatment needs to be considered for the national data opt-out</a:t>
            </a:r>
          </a:p>
          <a:p>
            <a:pPr marL="0" indent="0">
              <a:buNone/>
            </a:pPr>
            <a:endParaRPr lang="en-GB" dirty="0"/>
          </a:p>
          <a:p>
            <a:r>
              <a:rPr lang="en-GB" dirty="0"/>
              <a:t>The scope and definition of individual care</a:t>
            </a:r>
          </a:p>
          <a:p>
            <a:endParaRPr lang="en-GB" dirty="0"/>
          </a:p>
          <a:p>
            <a:r>
              <a:rPr lang="en-GB" dirty="0"/>
              <a:t>The list of mandatory legal requirements</a:t>
            </a:r>
          </a:p>
          <a:p>
            <a:endParaRPr lang="en-GB" dirty="0"/>
          </a:p>
          <a:p>
            <a:r>
              <a:rPr lang="en-GB" dirty="0"/>
              <a:t>How the national data opt-out will apply to data used to support payment processing such as invoice validation</a:t>
            </a:r>
          </a:p>
          <a:p>
            <a:endParaRPr lang="en-GB" dirty="0"/>
          </a:p>
          <a:p>
            <a:endParaRPr lang="en-GB" dirty="0"/>
          </a:p>
        </p:txBody>
      </p:sp>
      <p:sp>
        <p:nvSpPr>
          <p:cNvPr id="5" name="Slide Number Placeholder 3">
            <a:extLst>
              <a:ext uri="{FF2B5EF4-FFF2-40B4-BE49-F238E27FC236}">
                <a16:creationId xmlns="" xmlns:a16="http://schemas.microsoft.com/office/drawing/2014/main" id="{CC6777F4-3890-4DFD-9DE5-74549D053472}"/>
              </a:ext>
            </a:extLst>
          </p:cNvPr>
          <p:cNvSpPr>
            <a:spLocks noGrp="1"/>
          </p:cNvSpPr>
          <p:nvPr>
            <p:ph type="sldNum" sz="quarter" idx="12"/>
          </p:nvPr>
        </p:nvSpPr>
        <p:spPr>
          <a:xfrm>
            <a:off x="8676456" y="4659982"/>
            <a:ext cx="405408" cy="273844"/>
          </a:xfrm>
        </p:spPr>
        <p:txBody>
          <a:bodyPr/>
          <a:lstStyle/>
          <a:p>
            <a:fld id="{DC12C2CB-C475-442B-84C1-CBFDBCB34DB3}" type="slidenum">
              <a:rPr lang="en-GB" smtClean="0"/>
              <a:pPr/>
              <a:t>11</a:t>
            </a:fld>
            <a:endParaRPr lang="en-GB" dirty="0"/>
          </a:p>
        </p:txBody>
      </p:sp>
    </p:spTree>
    <p:extLst>
      <p:ext uri="{BB962C8B-B14F-4D97-AF65-F5344CB8AC3E}">
        <p14:creationId xmlns:p14="http://schemas.microsoft.com/office/powerpoint/2010/main" val="30768335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5A53091-5A7A-47CC-B39A-BD567699FEFA}"/>
              </a:ext>
            </a:extLst>
          </p:cNvPr>
          <p:cNvSpPr>
            <a:spLocks noGrp="1"/>
          </p:cNvSpPr>
          <p:nvPr>
            <p:ph type="title"/>
          </p:nvPr>
        </p:nvSpPr>
        <p:spPr/>
        <p:txBody>
          <a:bodyPr>
            <a:normAutofit/>
          </a:bodyPr>
          <a:lstStyle/>
          <a:p>
            <a:r>
              <a:rPr lang="en-GB" sz="2800" dirty="0"/>
              <a:t>Fit with General Data Protection Regulations</a:t>
            </a:r>
          </a:p>
        </p:txBody>
      </p:sp>
      <p:sp>
        <p:nvSpPr>
          <p:cNvPr id="3" name="Content Placeholder 2">
            <a:extLst>
              <a:ext uri="{FF2B5EF4-FFF2-40B4-BE49-F238E27FC236}">
                <a16:creationId xmlns="" xmlns:a16="http://schemas.microsoft.com/office/drawing/2014/main" id="{EE547EC4-6E11-4EC1-8624-1B536C0B3676}"/>
              </a:ext>
            </a:extLst>
          </p:cNvPr>
          <p:cNvSpPr>
            <a:spLocks noGrp="1"/>
          </p:cNvSpPr>
          <p:nvPr>
            <p:ph idx="1"/>
          </p:nvPr>
        </p:nvSpPr>
        <p:spPr/>
        <p:txBody>
          <a:bodyPr>
            <a:normAutofit fontScale="77500" lnSpcReduction="20000"/>
          </a:bodyPr>
          <a:lstStyle/>
          <a:p>
            <a:r>
              <a:rPr lang="en-GB" dirty="0"/>
              <a:t>The national data opt-out will sit alongside the new General Data Protection Regulations /Data Protection Bill 2017 and is not replaced or changed by it</a:t>
            </a:r>
          </a:p>
          <a:p>
            <a:endParaRPr lang="en-GB" dirty="0"/>
          </a:p>
          <a:p>
            <a:r>
              <a:rPr lang="en-GB" dirty="0"/>
              <a:t>Areas of overlap relate mainly to:</a:t>
            </a:r>
          </a:p>
          <a:p>
            <a:pPr lvl="1"/>
            <a:r>
              <a:rPr lang="en-GB" dirty="0"/>
              <a:t>Understanding of consent</a:t>
            </a:r>
          </a:p>
          <a:p>
            <a:pPr lvl="1"/>
            <a:r>
              <a:rPr lang="en-GB" dirty="0"/>
              <a:t>The GDPR ‘right to object’</a:t>
            </a:r>
          </a:p>
          <a:p>
            <a:pPr lvl="1"/>
            <a:r>
              <a:rPr lang="en-GB" dirty="0"/>
              <a:t>Potential changes to ICO Code of Practice on Anonymisation</a:t>
            </a:r>
          </a:p>
          <a:p>
            <a:pPr lvl="1"/>
            <a:r>
              <a:rPr lang="en-GB" dirty="0"/>
              <a:t>Privacy Notices</a:t>
            </a:r>
          </a:p>
          <a:p>
            <a:endParaRPr lang="en-GB" dirty="0"/>
          </a:p>
          <a:p>
            <a:endParaRPr lang="en-GB" dirty="0"/>
          </a:p>
        </p:txBody>
      </p:sp>
    </p:spTree>
    <p:extLst>
      <p:ext uri="{BB962C8B-B14F-4D97-AF65-F5344CB8AC3E}">
        <p14:creationId xmlns:p14="http://schemas.microsoft.com/office/powerpoint/2010/main" val="19887762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t>GDPR and confidentiality</a:t>
            </a:r>
          </a:p>
        </p:txBody>
      </p:sp>
      <p:sp>
        <p:nvSpPr>
          <p:cNvPr id="3" name="Content Placeholder 2"/>
          <p:cNvSpPr>
            <a:spLocks noGrp="1"/>
          </p:cNvSpPr>
          <p:nvPr>
            <p:ph idx="1"/>
          </p:nvPr>
        </p:nvSpPr>
        <p:spPr>
          <a:xfrm>
            <a:off x="683568" y="1023579"/>
            <a:ext cx="8136904" cy="3852427"/>
          </a:xfrm>
        </p:spPr>
        <p:txBody>
          <a:bodyPr>
            <a:normAutofit fontScale="85000" lnSpcReduction="20000"/>
          </a:bodyPr>
          <a:lstStyle/>
          <a:p>
            <a:pPr>
              <a:lnSpc>
                <a:spcPct val="120000"/>
              </a:lnSpc>
              <a:spcBef>
                <a:spcPts val="0"/>
              </a:spcBef>
            </a:pPr>
            <a:r>
              <a:rPr lang="en-US" sz="2100" dirty="0">
                <a:solidFill>
                  <a:schemeClr val="tx1"/>
                </a:solidFill>
              </a:rPr>
              <a:t>GDPR requires that processing of personal data is </a:t>
            </a:r>
            <a:r>
              <a:rPr lang="en-US" sz="2100" b="1" dirty="0">
                <a:solidFill>
                  <a:schemeClr val="tx1"/>
                </a:solidFill>
              </a:rPr>
              <a:t>fair,</a:t>
            </a:r>
            <a:r>
              <a:rPr lang="en-US" sz="2100" dirty="0">
                <a:solidFill>
                  <a:schemeClr val="tx1"/>
                </a:solidFill>
              </a:rPr>
              <a:t> </a:t>
            </a:r>
            <a:r>
              <a:rPr lang="en-US" sz="2100" b="1" dirty="0">
                <a:solidFill>
                  <a:schemeClr val="tx1"/>
                </a:solidFill>
              </a:rPr>
              <a:t>lawful</a:t>
            </a:r>
            <a:r>
              <a:rPr lang="en-US" sz="2100" dirty="0">
                <a:solidFill>
                  <a:schemeClr val="tx1"/>
                </a:solidFill>
              </a:rPr>
              <a:t> and </a:t>
            </a:r>
            <a:r>
              <a:rPr lang="en-US" sz="2100" b="1" dirty="0">
                <a:solidFill>
                  <a:schemeClr val="tx1"/>
                </a:solidFill>
              </a:rPr>
              <a:t>transparent</a:t>
            </a:r>
            <a:endParaRPr lang="en-US" sz="2100" dirty="0">
              <a:solidFill>
                <a:schemeClr val="tx1"/>
              </a:solidFill>
            </a:endParaRPr>
          </a:p>
          <a:p>
            <a:pPr>
              <a:lnSpc>
                <a:spcPct val="120000"/>
              </a:lnSpc>
              <a:spcBef>
                <a:spcPts val="600"/>
              </a:spcBef>
            </a:pPr>
            <a:r>
              <a:rPr lang="en-US" sz="2100" dirty="0">
                <a:solidFill>
                  <a:schemeClr val="tx1"/>
                </a:solidFill>
              </a:rPr>
              <a:t>To be </a:t>
            </a:r>
            <a:r>
              <a:rPr lang="en-US" sz="2100" b="1" dirty="0">
                <a:solidFill>
                  <a:schemeClr val="tx1"/>
                </a:solidFill>
              </a:rPr>
              <a:t>lawful </a:t>
            </a:r>
            <a:r>
              <a:rPr lang="en-US" sz="2100" dirty="0">
                <a:solidFill>
                  <a:schemeClr val="tx1"/>
                </a:solidFill>
              </a:rPr>
              <a:t>in the UK the common </a:t>
            </a:r>
            <a:r>
              <a:rPr lang="en-GB" sz="2100" dirty="0">
                <a:solidFill>
                  <a:schemeClr val="tx1"/>
                </a:solidFill>
              </a:rPr>
              <a:t>law duty of confidence (confidentiality) must also be satisfied</a:t>
            </a:r>
          </a:p>
          <a:p>
            <a:pPr>
              <a:lnSpc>
                <a:spcPct val="115000"/>
              </a:lnSpc>
              <a:spcBef>
                <a:spcPts val="600"/>
              </a:spcBef>
            </a:pPr>
            <a:r>
              <a:rPr lang="en-GB" sz="2100" dirty="0">
                <a:solidFill>
                  <a:schemeClr val="tx1"/>
                </a:solidFill>
              </a:rPr>
              <a:t>This means under the GDPR that for health and care data:</a:t>
            </a:r>
          </a:p>
          <a:p>
            <a:pPr marL="717550" lvl="3" indent="-355600">
              <a:spcBef>
                <a:spcPts val="600"/>
              </a:spcBef>
            </a:pPr>
            <a:r>
              <a:rPr lang="en-US" dirty="0">
                <a:solidFill>
                  <a:schemeClr val="tx1"/>
                </a:solidFill>
              </a:rPr>
              <a:t>an Article 6 condition needs to be satisfied (for personal data); </a:t>
            </a:r>
            <a:r>
              <a:rPr lang="en-US" b="1" u="sng" dirty="0">
                <a:solidFill>
                  <a:schemeClr val="tx1"/>
                </a:solidFill>
              </a:rPr>
              <a:t>and</a:t>
            </a:r>
            <a:endParaRPr lang="en-GB" dirty="0">
              <a:solidFill>
                <a:schemeClr val="tx1"/>
              </a:solidFill>
            </a:endParaRPr>
          </a:p>
          <a:p>
            <a:pPr marL="717550" lvl="3" indent="-355600">
              <a:spcBef>
                <a:spcPts val="600"/>
              </a:spcBef>
              <a:spcAft>
                <a:spcPts val="600"/>
              </a:spcAft>
            </a:pPr>
            <a:r>
              <a:rPr lang="en-US" dirty="0">
                <a:solidFill>
                  <a:schemeClr val="tx1"/>
                </a:solidFill>
              </a:rPr>
              <a:t>an Article 9 condition needs to be satisfied (as health data is a special category of data) </a:t>
            </a:r>
            <a:r>
              <a:rPr lang="en-US" b="1" u="sng" dirty="0">
                <a:solidFill>
                  <a:schemeClr val="tx1"/>
                </a:solidFill>
              </a:rPr>
              <a:t>and</a:t>
            </a:r>
            <a:endParaRPr lang="en-GB" dirty="0">
              <a:solidFill>
                <a:schemeClr val="tx1"/>
              </a:solidFill>
            </a:endParaRPr>
          </a:p>
          <a:p>
            <a:pPr>
              <a:spcBef>
                <a:spcPts val="600"/>
              </a:spcBef>
            </a:pPr>
            <a:r>
              <a:rPr lang="en-GB" sz="2100" dirty="0">
                <a:solidFill>
                  <a:schemeClr val="tx1"/>
                </a:solidFill>
              </a:rPr>
              <a:t>To respect confidentiality</a:t>
            </a:r>
            <a:endParaRPr lang="en-US" sz="2100" dirty="0">
              <a:solidFill>
                <a:schemeClr val="tx1"/>
              </a:solidFill>
            </a:endParaRPr>
          </a:p>
          <a:p>
            <a:pPr marL="717550" lvl="3" indent="-355600">
              <a:lnSpc>
                <a:spcPct val="120000"/>
              </a:lnSpc>
              <a:spcBef>
                <a:spcPts val="0"/>
              </a:spcBef>
            </a:pPr>
            <a:r>
              <a:rPr lang="en-US" dirty="0">
                <a:solidFill>
                  <a:schemeClr val="tx1"/>
                </a:solidFill>
              </a:rPr>
              <a:t>there is consent from a patient for the use of their data under common law </a:t>
            </a:r>
            <a:r>
              <a:rPr lang="en-US" b="1" u="sng" dirty="0">
                <a:solidFill>
                  <a:schemeClr val="tx1"/>
                </a:solidFill>
              </a:rPr>
              <a:t>or</a:t>
            </a:r>
            <a:r>
              <a:rPr lang="en-US" dirty="0">
                <a:solidFill>
                  <a:schemeClr val="tx1"/>
                </a:solidFill>
              </a:rPr>
              <a:t> there is another legal basis which enables the common law duty to be set aside (i.e. there is a mandatory legal requirement or Sec 251 support, or overriding public interest) </a:t>
            </a:r>
            <a:endParaRPr lang="en-GB" dirty="0">
              <a:solidFill>
                <a:schemeClr val="tx1"/>
              </a:solidFill>
            </a:endParaRPr>
          </a:p>
          <a:p>
            <a:pPr>
              <a:lnSpc>
                <a:spcPct val="115000"/>
              </a:lnSpc>
            </a:pPr>
            <a:endParaRPr lang="en-GB" sz="2000" dirty="0">
              <a:latin typeface="Calibri"/>
              <a:ea typeface="Calibri"/>
              <a:cs typeface="Times New Roman"/>
            </a:endParaRPr>
          </a:p>
          <a:p>
            <a:pPr marL="0" lvl="0" indent="0">
              <a:spcBef>
                <a:spcPts val="0"/>
              </a:spcBef>
              <a:buNone/>
            </a:pPr>
            <a:endParaRPr lang="en-GB" sz="2000" b="1" dirty="0"/>
          </a:p>
          <a:p>
            <a:pPr marL="0" lvl="0" indent="0">
              <a:spcBef>
                <a:spcPts val="0"/>
              </a:spcBef>
              <a:buNone/>
            </a:pPr>
            <a:endParaRPr lang="en-GB" sz="2000" b="1" dirty="0"/>
          </a:p>
        </p:txBody>
      </p:sp>
    </p:spTree>
    <p:extLst>
      <p:ext uri="{BB962C8B-B14F-4D97-AF65-F5344CB8AC3E}">
        <p14:creationId xmlns:p14="http://schemas.microsoft.com/office/powerpoint/2010/main" val="40776113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dirty="0"/>
              <a:t>Organisational Readiness</a:t>
            </a:r>
          </a:p>
        </p:txBody>
      </p:sp>
      <p:sp>
        <p:nvSpPr>
          <p:cNvPr id="6" name="Content Placeholder 5"/>
          <p:cNvSpPr>
            <a:spLocks noGrp="1"/>
          </p:cNvSpPr>
          <p:nvPr>
            <p:ph idx="1"/>
          </p:nvPr>
        </p:nvSpPr>
        <p:spPr>
          <a:xfrm>
            <a:off x="720000" y="4515966"/>
            <a:ext cx="7164368" cy="516647"/>
          </a:xfrm>
        </p:spPr>
        <p:txBody>
          <a:bodyPr>
            <a:normAutofit/>
          </a:bodyPr>
          <a:lstStyle/>
          <a:p>
            <a:r>
              <a:rPr lang="en-GB" sz="2000" dirty="0" smtClean="0"/>
              <a:t>Trevor Anders Local Implementation Programme Manager</a:t>
            </a:r>
            <a:endParaRPr lang="en-GB" sz="2000" dirty="0"/>
          </a:p>
        </p:txBody>
      </p:sp>
      <p:sp>
        <p:nvSpPr>
          <p:cNvPr id="7" name="Slide Number Placeholder 3"/>
          <p:cNvSpPr>
            <a:spLocks noGrp="1"/>
          </p:cNvSpPr>
          <p:nvPr>
            <p:ph type="sldNum" sz="quarter" idx="12"/>
          </p:nvPr>
        </p:nvSpPr>
        <p:spPr>
          <a:xfrm>
            <a:off x="6300192" y="4731990"/>
            <a:ext cx="2133600" cy="273844"/>
          </a:xfrm>
        </p:spPr>
        <p:txBody>
          <a:bodyPr/>
          <a:lstStyle/>
          <a:p>
            <a:fld id="{DC12C2CB-C475-442B-84C1-CBFDBCB34DB3}" type="slidenum">
              <a:rPr lang="en-GB" smtClean="0"/>
              <a:pPr/>
              <a:t>14</a:t>
            </a:fld>
            <a:endParaRPr lang="en-GB" dirty="0"/>
          </a:p>
        </p:txBody>
      </p:sp>
    </p:spTree>
    <p:extLst>
      <p:ext uri="{BB962C8B-B14F-4D97-AF65-F5344CB8AC3E}">
        <p14:creationId xmlns:p14="http://schemas.microsoft.com/office/powerpoint/2010/main" val="37318205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360000"/>
            <a:ext cx="8028464" cy="529568"/>
          </a:xfrm>
        </p:spPr>
        <p:txBody>
          <a:bodyPr>
            <a:noAutofit/>
          </a:bodyPr>
          <a:lstStyle/>
          <a:p>
            <a:r>
              <a:rPr lang="en-GB" sz="2800" dirty="0"/>
              <a:t>Implemented in two stages</a:t>
            </a:r>
          </a:p>
        </p:txBody>
      </p:sp>
      <p:sp>
        <p:nvSpPr>
          <p:cNvPr id="3" name="Content Placeholder 2"/>
          <p:cNvSpPr>
            <a:spLocks noGrp="1"/>
          </p:cNvSpPr>
          <p:nvPr>
            <p:ph idx="1"/>
          </p:nvPr>
        </p:nvSpPr>
        <p:spPr>
          <a:xfrm>
            <a:off x="683568" y="987574"/>
            <a:ext cx="7884448" cy="3888432"/>
          </a:xfrm>
        </p:spPr>
        <p:txBody>
          <a:bodyPr>
            <a:normAutofit lnSpcReduction="10000"/>
          </a:bodyPr>
          <a:lstStyle/>
          <a:p>
            <a:pPr marL="0" indent="0">
              <a:buNone/>
            </a:pPr>
            <a:r>
              <a:rPr lang="en-GB" sz="1600" b="1" dirty="0"/>
              <a:t>Stage 1 - Readying for setting opt-outs</a:t>
            </a:r>
          </a:p>
          <a:p>
            <a:r>
              <a:rPr lang="en-GB" sz="1600" dirty="0"/>
              <a:t>Previously undertaken general awareness work with health and care organisations</a:t>
            </a:r>
          </a:p>
          <a:p>
            <a:endParaRPr lang="en-GB" sz="1600" dirty="0"/>
          </a:p>
          <a:p>
            <a:r>
              <a:rPr lang="en-GB" sz="1600" dirty="0"/>
              <a:t>Implemented a private on-line solution for recording opt-outs in September 2017, now testing both the digital and non digital solutions, processes and supporting materials for the setting of a national data opt-out </a:t>
            </a:r>
          </a:p>
          <a:p>
            <a:endParaRPr lang="en-GB" sz="1600" dirty="0"/>
          </a:p>
          <a:p>
            <a:r>
              <a:rPr lang="en-GB" sz="1600" dirty="0"/>
              <a:t>Engagement focus now is on preparing health and care organisations to be ready for the introduction of the national data opt-out and being able to handle queries from patients</a:t>
            </a:r>
          </a:p>
          <a:p>
            <a:endParaRPr lang="en-GB" sz="1600" dirty="0"/>
          </a:p>
          <a:p>
            <a:pPr marL="0" indent="0">
              <a:buNone/>
            </a:pPr>
            <a:r>
              <a:rPr lang="en-GB" sz="1600" b="1" dirty="0"/>
              <a:t>Stage 2 – Upholding</a:t>
            </a:r>
          </a:p>
          <a:p>
            <a:pPr>
              <a:spcBef>
                <a:spcPts val="0"/>
              </a:spcBef>
            </a:pPr>
            <a:r>
              <a:rPr lang="en-GB" sz="1600" dirty="0"/>
              <a:t>Providing information on how and when to uphold the national data opt-out</a:t>
            </a:r>
          </a:p>
          <a:p>
            <a:pPr>
              <a:spcBef>
                <a:spcPts val="0"/>
              </a:spcBef>
            </a:pPr>
            <a:endParaRPr lang="en-GB" sz="1600" dirty="0"/>
          </a:p>
          <a:p>
            <a:pPr>
              <a:spcBef>
                <a:spcPts val="0"/>
              </a:spcBef>
            </a:pPr>
            <a:r>
              <a:rPr lang="en-GB" sz="1600" dirty="0"/>
              <a:t>The requirement for organisations to uphold the national data opt-out will be phased in through to 2020, starting with NHS Digital in May 2018</a:t>
            </a:r>
          </a:p>
          <a:p>
            <a:pPr marL="0" indent="0">
              <a:spcBef>
                <a:spcPts val="0"/>
              </a:spcBef>
              <a:buNone/>
            </a:pPr>
            <a:endParaRPr lang="en-GB" sz="1600" dirty="0"/>
          </a:p>
        </p:txBody>
      </p:sp>
    </p:spTree>
    <p:extLst>
      <p:ext uri="{BB962C8B-B14F-4D97-AF65-F5344CB8AC3E}">
        <p14:creationId xmlns:p14="http://schemas.microsoft.com/office/powerpoint/2010/main" val="19286937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360000"/>
            <a:ext cx="7632000" cy="555566"/>
          </a:xfrm>
        </p:spPr>
        <p:txBody>
          <a:bodyPr>
            <a:noAutofit/>
          </a:bodyPr>
          <a:lstStyle/>
          <a:p>
            <a:r>
              <a:rPr lang="en-GB" sz="2800" dirty="0"/>
              <a:t>Materials to support the national data opt-out</a:t>
            </a:r>
          </a:p>
        </p:txBody>
      </p:sp>
      <p:sp>
        <p:nvSpPr>
          <p:cNvPr id="3" name="Content Placeholder 2"/>
          <p:cNvSpPr>
            <a:spLocks noGrp="1"/>
          </p:cNvSpPr>
          <p:nvPr>
            <p:ph idx="1"/>
          </p:nvPr>
        </p:nvSpPr>
        <p:spPr>
          <a:xfrm>
            <a:off x="720000" y="1059582"/>
            <a:ext cx="7704000" cy="3960440"/>
          </a:xfrm>
        </p:spPr>
        <p:txBody>
          <a:bodyPr>
            <a:noAutofit/>
          </a:bodyPr>
          <a:lstStyle/>
          <a:p>
            <a:pPr>
              <a:spcBef>
                <a:spcPts val="0"/>
              </a:spcBef>
            </a:pPr>
            <a:r>
              <a:rPr lang="en-GB" sz="1600" dirty="0"/>
              <a:t>Information materials will be made available with the expectation they can be adapted and tailored to suit local needs and be available through local channels as well as being hosted and available through national websites</a:t>
            </a:r>
          </a:p>
          <a:p>
            <a:pPr>
              <a:spcBef>
                <a:spcPts val="0"/>
              </a:spcBef>
            </a:pPr>
            <a:endParaRPr lang="en-GB" sz="1600" dirty="0"/>
          </a:p>
          <a:p>
            <a:pPr>
              <a:spcBef>
                <a:spcPts val="0"/>
              </a:spcBef>
            </a:pPr>
            <a:r>
              <a:rPr lang="en-GB" sz="1600" dirty="0"/>
              <a:t>The national data opt-out will be communicated as part of communicating about data use and sharing in the health and care system to provide greater transparency and understanding</a:t>
            </a:r>
          </a:p>
          <a:p>
            <a:pPr>
              <a:spcBef>
                <a:spcPts val="0"/>
              </a:spcBef>
            </a:pPr>
            <a:endParaRPr lang="en-GB" sz="1600" dirty="0"/>
          </a:p>
          <a:p>
            <a:pPr>
              <a:spcBef>
                <a:spcPts val="0"/>
              </a:spcBef>
            </a:pPr>
            <a:r>
              <a:rPr lang="en-GB" sz="1600" dirty="0"/>
              <a:t>A wider benefits of data sharing campaign strategy is being developed and delivery will take place outside of the National Data Opt-out Programme</a:t>
            </a:r>
          </a:p>
          <a:p>
            <a:pPr marL="0" indent="0">
              <a:spcBef>
                <a:spcPts val="0"/>
              </a:spcBef>
              <a:buNone/>
            </a:pPr>
            <a:endParaRPr lang="en-GB" sz="1600" dirty="0"/>
          </a:p>
        </p:txBody>
      </p:sp>
    </p:spTree>
    <p:extLst>
      <p:ext uri="{BB962C8B-B14F-4D97-AF65-F5344CB8AC3E}">
        <p14:creationId xmlns:p14="http://schemas.microsoft.com/office/powerpoint/2010/main" val="39131424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320" y="1707654"/>
            <a:ext cx="1553114"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GB" sz="2800" dirty="0"/>
              <a:t>Organisation readiness - Stage 1 </a:t>
            </a:r>
          </a:p>
        </p:txBody>
      </p:sp>
      <p:sp>
        <p:nvSpPr>
          <p:cNvPr id="3" name="Content Placeholder 2"/>
          <p:cNvSpPr>
            <a:spLocks noGrp="1"/>
          </p:cNvSpPr>
          <p:nvPr>
            <p:ph idx="1"/>
          </p:nvPr>
        </p:nvSpPr>
        <p:spPr>
          <a:xfrm>
            <a:off x="755576" y="987574"/>
            <a:ext cx="6552728" cy="4032448"/>
          </a:xfrm>
        </p:spPr>
        <p:txBody>
          <a:bodyPr>
            <a:noAutofit/>
          </a:bodyPr>
          <a:lstStyle/>
          <a:p>
            <a:pPr>
              <a:spcBef>
                <a:spcPts val="0"/>
              </a:spcBef>
            </a:pPr>
            <a:r>
              <a:rPr lang="en-GB" sz="1600" dirty="0">
                <a:solidFill>
                  <a:schemeClr val="tx1"/>
                </a:solidFill>
              </a:rPr>
              <a:t>The national data opt-out will be launched to the public in May 2018</a:t>
            </a:r>
          </a:p>
          <a:p>
            <a:pPr>
              <a:spcBef>
                <a:spcPts val="0"/>
              </a:spcBef>
            </a:pPr>
            <a:endParaRPr lang="en-GB" sz="1600" dirty="0">
              <a:solidFill>
                <a:schemeClr val="tx1"/>
              </a:solidFill>
            </a:endParaRPr>
          </a:p>
          <a:p>
            <a:pPr>
              <a:spcBef>
                <a:spcPts val="0"/>
              </a:spcBef>
            </a:pPr>
            <a:r>
              <a:rPr lang="en-GB" sz="1600" dirty="0">
                <a:solidFill>
                  <a:schemeClr val="tx1"/>
                </a:solidFill>
              </a:rPr>
              <a:t>At this time and possibly earlier, patients/service users may start to ask questions about the national data opt-out and the uses of their data e.g. why do you share my data? what is the national data opt-out?, do I need to do anything?, have I already got an opt-out recorded?, what do I need to do to record a national data opt-out?</a:t>
            </a:r>
          </a:p>
          <a:p>
            <a:pPr>
              <a:spcBef>
                <a:spcPts val="0"/>
              </a:spcBef>
            </a:pPr>
            <a:endParaRPr lang="en-GB" sz="1600" dirty="0">
              <a:solidFill>
                <a:schemeClr val="tx1"/>
              </a:solidFill>
            </a:endParaRPr>
          </a:p>
          <a:p>
            <a:pPr lvl="0">
              <a:spcBef>
                <a:spcPts val="0"/>
              </a:spcBef>
            </a:pPr>
            <a:r>
              <a:rPr lang="en-GB" sz="1600" dirty="0">
                <a:solidFill>
                  <a:schemeClr val="tx1"/>
                </a:solidFill>
              </a:rPr>
              <a:t>Organisations need to be prepared for handling these enquiries from patients/service users about the national data opt-out and considering how such questions will be managed within their organisation</a:t>
            </a:r>
          </a:p>
          <a:p>
            <a:pPr lvl="0">
              <a:spcBef>
                <a:spcPts val="0"/>
              </a:spcBef>
            </a:pPr>
            <a:endParaRPr lang="en-GB" sz="1600" dirty="0">
              <a:solidFill>
                <a:schemeClr val="tx1"/>
              </a:solidFill>
            </a:endParaRPr>
          </a:p>
          <a:p>
            <a:pPr marL="0" lvl="0" indent="0">
              <a:buNone/>
            </a:pPr>
            <a:endParaRPr lang="en-GB" sz="1600" dirty="0">
              <a:solidFill>
                <a:schemeClr val="tx1"/>
              </a:solidFill>
            </a:endParaRPr>
          </a:p>
          <a:p>
            <a:pPr marL="0" indent="0">
              <a:buNone/>
            </a:pPr>
            <a:endParaRPr lang="en-GB" sz="1600" dirty="0">
              <a:solidFill>
                <a:schemeClr val="tx1"/>
              </a:solidFill>
            </a:endParaRPr>
          </a:p>
          <a:p>
            <a:pPr marL="0" indent="0">
              <a:buNone/>
            </a:pPr>
            <a:endParaRPr lang="en-GB" sz="1600" dirty="0">
              <a:solidFill>
                <a:schemeClr val="tx1"/>
              </a:solidFill>
            </a:endParaRPr>
          </a:p>
        </p:txBody>
      </p:sp>
    </p:spTree>
    <p:extLst>
      <p:ext uri="{BB962C8B-B14F-4D97-AF65-F5344CB8AC3E}">
        <p14:creationId xmlns:p14="http://schemas.microsoft.com/office/powerpoint/2010/main" val="25554482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t>Stage 1 - Checklist for public awareness</a:t>
            </a:r>
          </a:p>
        </p:txBody>
      </p:sp>
      <p:sp>
        <p:nvSpPr>
          <p:cNvPr id="3" name="Content Placeholder 2"/>
          <p:cNvSpPr>
            <a:spLocks noGrp="1"/>
          </p:cNvSpPr>
          <p:nvPr>
            <p:ph idx="1"/>
          </p:nvPr>
        </p:nvSpPr>
        <p:spPr>
          <a:xfrm>
            <a:off x="720000" y="1041660"/>
            <a:ext cx="7812440" cy="3906354"/>
          </a:xfrm>
        </p:spPr>
        <p:txBody>
          <a:bodyPr>
            <a:normAutofit fontScale="40000" lnSpcReduction="20000"/>
          </a:bodyPr>
          <a:lstStyle/>
          <a:p>
            <a:pPr>
              <a:buFont typeface="Wingdings" panose="05000000000000000000" pitchFamily="2" charset="2"/>
              <a:buChar char="q"/>
            </a:pPr>
            <a:r>
              <a:rPr lang="en-GB" sz="3700" dirty="0">
                <a:solidFill>
                  <a:schemeClr val="tx2">
                    <a:lumMod val="75000"/>
                  </a:schemeClr>
                </a:solidFill>
              </a:rPr>
              <a:t>Responsible person identified to ready organisation for implementing national data opt-out awareness</a:t>
            </a:r>
          </a:p>
          <a:p>
            <a:pPr>
              <a:buFont typeface="Wingdings" panose="05000000000000000000" pitchFamily="2" charset="2"/>
              <a:buChar char="q"/>
            </a:pPr>
            <a:endParaRPr lang="en-GB" sz="3700" dirty="0">
              <a:solidFill>
                <a:schemeClr val="tx2">
                  <a:lumMod val="75000"/>
                </a:schemeClr>
              </a:solidFill>
            </a:endParaRPr>
          </a:p>
          <a:p>
            <a:pPr>
              <a:buFont typeface="Wingdings" panose="05000000000000000000" pitchFamily="2" charset="2"/>
              <a:buChar char="q"/>
            </a:pPr>
            <a:r>
              <a:rPr lang="en-GB" sz="3700" dirty="0">
                <a:solidFill>
                  <a:schemeClr val="tx2">
                    <a:lumMod val="75000"/>
                  </a:schemeClr>
                </a:solidFill>
              </a:rPr>
              <a:t>Communications provided to all members of staff that need to be made aware of the national data opt-out</a:t>
            </a:r>
          </a:p>
          <a:p>
            <a:pPr>
              <a:buFont typeface="Wingdings" panose="05000000000000000000" pitchFamily="2" charset="2"/>
              <a:buChar char="q"/>
            </a:pPr>
            <a:endParaRPr lang="en-GB" sz="3700" dirty="0">
              <a:solidFill>
                <a:schemeClr val="tx2">
                  <a:lumMod val="75000"/>
                </a:schemeClr>
              </a:solidFill>
            </a:endParaRPr>
          </a:p>
          <a:p>
            <a:pPr>
              <a:buFont typeface="Wingdings" panose="05000000000000000000" pitchFamily="2" charset="2"/>
              <a:buChar char="q"/>
            </a:pPr>
            <a:r>
              <a:rPr lang="en-GB" sz="3700" dirty="0">
                <a:solidFill>
                  <a:schemeClr val="tx2">
                    <a:lumMod val="75000"/>
                  </a:schemeClr>
                </a:solidFill>
              </a:rPr>
              <a:t>Privacy Notice materials on website have been assessed and updated</a:t>
            </a:r>
          </a:p>
          <a:p>
            <a:pPr>
              <a:buFont typeface="Wingdings" panose="05000000000000000000" pitchFamily="2" charset="2"/>
              <a:buChar char="q"/>
            </a:pPr>
            <a:endParaRPr lang="en-GB" sz="3700" dirty="0">
              <a:solidFill>
                <a:schemeClr val="tx2">
                  <a:lumMod val="75000"/>
                </a:schemeClr>
              </a:solidFill>
            </a:endParaRPr>
          </a:p>
          <a:p>
            <a:pPr>
              <a:buFont typeface="Wingdings" panose="05000000000000000000" pitchFamily="2" charset="2"/>
              <a:buChar char="q"/>
            </a:pPr>
            <a:r>
              <a:rPr lang="en-GB" sz="3700" dirty="0">
                <a:solidFill>
                  <a:schemeClr val="tx2">
                    <a:lumMod val="75000"/>
                  </a:schemeClr>
                </a:solidFill>
              </a:rPr>
              <a:t>Other existing materials e.g. posters, registration forms have been checked for accuracy and updated to reflect the national data opt-out</a:t>
            </a:r>
          </a:p>
          <a:p>
            <a:pPr>
              <a:buFont typeface="Wingdings" panose="05000000000000000000" pitchFamily="2" charset="2"/>
              <a:buChar char="q"/>
            </a:pPr>
            <a:endParaRPr lang="en-GB" sz="3700" dirty="0">
              <a:solidFill>
                <a:schemeClr val="tx2">
                  <a:lumMod val="75000"/>
                </a:schemeClr>
              </a:solidFill>
            </a:endParaRPr>
          </a:p>
          <a:p>
            <a:pPr>
              <a:buFont typeface="Wingdings" panose="05000000000000000000" pitchFamily="2" charset="2"/>
              <a:buChar char="q"/>
            </a:pPr>
            <a:r>
              <a:rPr lang="en-GB" sz="3700" dirty="0">
                <a:solidFill>
                  <a:schemeClr val="tx2">
                    <a:lumMod val="75000"/>
                  </a:schemeClr>
                </a:solidFill>
              </a:rPr>
              <a:t>Approach agreed on how, where and when to publicise information about data use and the national data opt-out perhaps aligned to transparency work for compliance with new data protection legislation (GDPR)</a:t>
            </a:r>
          </a:p>
          <a:p>
            <a:pPr>
              <a:buFont typeface="Wingdings" panose="05000000000000000000" pitchFamily="2" charset="2"/>
              <a:buChar char="q"/>
            </a:pPr>
            <a:endParaRPr lang="en-GB" sz="3700" dirty="0">
              <a:solidFill>
                <a:schemeClr val="tx2">
                  <a:lumMod val="75000"/>
                </a:schemeClr>
              </a:solidFill>
            </a:endParaRPr>
          </a:p>
          <a:p>
            <a:pPr>
              <a:buFont typeface="Wingdings" panose="05000000000000000000" pitchFamily="2" charset="2"/>
              <a:buChar char="q"/>
            </a:pPr>
            <a:r>
              <a:rPr lang="en-GB" sz="3700" dirty="0">
                <a:solidFill>
                  <a:schemeClr val="tx2">
                    <a:lumMod val="75000"/>
                  </a:schemeClr>
                </a:solidFill>
              </a:rPr>
              <a:t>Handling plan for dealing with patient/service user enquiries has been agreed and communicated to staff</a:t>
            </a:r>
          </a:p>
          <a:p>
            <a:pPr marL="0" indent="0">
              <a:buNone/>
            </a:pPr>
            <a:endParaRPr lang="en-GB" sz="3500" dirty="0">
              <a:solidFill>
                <a:srgbClr val="002060"/>
              </a:solidFill>
            </a:endParaRPr>
          </a:p>
        </p:txBody>
      </p:sp>
      <p:pic>
        <p:nvPicPr>
          <p:cNvPr id="4" name="Picture 2" descr="C:\Users\sued1\AppData\Local\Microsoft\Windows\Temporary Internet Files\Content.IE5\3J3QWK68\green_tick[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3966" y="161898"/>
            <a:ext cx="794378" cy="681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17653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More information</a:t>
            </a:r>
          </a:p>
        </p:txBody>
      </p:sp>
      <p:sp>
        <p:nvSpPr>
          <p:cNvPr id="3" name="Content Placeholder 2"/>
          <p:cNvSpPr>
            <a:spLocks noGrp="1"/>
          </p:cNvSpPr>
          <p:nvPr>
            <p:ph idx="1"/>
          </p:nvPr>
        </p:nvSpPr>
        <p:spPr>
          <a:xfrm>
            <a:off x="720000" y="987574"/>
            <a:ext cx="7704000" cy="3672408"/>
          </a:xfrm>
        </p:spPr>
        <p:txBody>
          <a:bodyPr>
            <a:normAutofit fontScale="55000" lnSpcReduction="20000"/>
          </a:bodyPr>
          <a:lstStyle/>
          <a:p>
            <a:pPr marL="0" indent="0">
              <a:buNone/>
              <a:defRPr/>
            </a:pPr>
            <a:endParaRPr lang="en-US" altLang="en-US" b="1" dirty="0"/>
          </a:p>
          <a:p>
            <a:pPr marL="0" indent="0">
              <a:buNone/>
              <a:defRPr/>
            </a:pPr>
            <a:r>
              <a:rPr lang="en-US" altLang="en-US" b="1" dirty="0"/>
              <a:t>National Data Opt-out Programme web pages &amp; to join our mailing list</a:t>
            </a:r>
            <a:endParaRPr lang="en-US" altLang="en-US" b="1" dirty="0">
              <a:hlinkClick r:id="rId3"/>
            </a:endParaRPr>
          </a:p>
          <a:p>
            <a:pPr marL="0" indent="0">
              <a:buNone/>
              <a:defRPr/>
            </a:pPr>
            <a:r>
              <a:rPr lang="en-US" altLang="en-US" dirty="0">
                <a:hlinkClick r:id="rId3"/>
              </a:rPr>
              <a:t>https://digital.nhs.uk/national-data-opt-out</a:t>
            </a:r>
            <a:endParaRPr lang="en-US" altLang="en-US" dirty="0"/>
          </a:p>
          <a:p>
            <a:pPr marL="0" indent="0">
              <a:buNone/>
              <a:defRPr/>
            </a:pPr>
            <a:endParaRPr lang="en-US" altLang="en-US" b="1" dirty="0"/>
          </a:p>
          <a:p>
            <a:pPr marL="0" indent="0">
              <a:buNone/>
              <a:defRPr/>
            </a:pPr>
            <a:r>
              <a:rPr lang="en-US" altLang="en-US" b="1" dirty="0"/>
              <a:t>National data opt-out enquiries mailbox </a:t>
            </a:r>
            <a:r>
              <a:rPr lang="en-US" altLang="en-US" dirty="0">
                <a:hlinkClick r:id="rId4"/>
              </a:rPr>
              <a:t>newoptoutenquiries@nhs.net</a:t>
            </a:r>
            <a:endParaRPr lang="en-US" altLang="en-US" dirty="0"/>
          </a:p>
          <a:p>
            <a:pPr marL="0" indent="0">
              <a:buNone/>
              <a:defRPr/>
            </a:pPr>
            <a:endParaRPr lang="en-GB" b="1" dirty="0"/>
          </a:p>
          <a:p>
            <a:pPr marL="0" indent="0">
              <a:buNone/>
              <a:defRPr/>
            </a:pPr>
            <a:r>
              <a:rPr lang="en-GB" b="1" dirty="0"/>
              <a:t>Understanding Patient Data - Wellcome Trust </a:t>
            </a:r>
            <a:endParaRPr lang="en-GB" b="1" u="sng" dirty="0"/>
          </a:p>
          <a:p>
            <a:pPr marL="0" indent="0">
              <a:buNone/>
              <a:defRPr/>
            </a:pPr>
            <a:r>
              <a:rPr lang="en-GB" u="sng" dirty="0">
                <a:hlinkClick r:id="rId5"/>
              </a:rPr>
              <a:t>https://understandingpatientdata.org.uk</a:t>
            </a:r>
            <a:endParaRPr lang="en-US" altLang="en-US" dirty="0"/>
          </a:p>
          <a:p>
            <a:pPr marL="0" indent="0">
              <a:buNone/>
              <a:defRPr/>
            </a:pPr>
            <a:endParaRPr lang="en-US" altLang="en-US" dirty="0"/>
          </a:p>
          <a:p>
            <a:pPr marL="0" indent="0">
              <a:buNone/>
              <a:defRPr/>
            </a:pPr>
            <a:r>
              <a:rPr lang="en-US" altLang="en-US" b="1" dirty="0"/>
              <a:t>Information Governance Alliance (IGA) information on GDPR:</a:t>
            </a:r>
            <a:endParaRPr lang="en-US" altLang="en-US" dirty="0"/>
          </a:p>
          <a:p>
            <a:pPr marL="0" indent="0">
              <a:buNone/>
              <a:defRPr/>
            </a:pPr>
            <a:r>
              <a:rPr lang="en-US" altLang="en-US" dirty="0">
                <a:hlinkClick r:id="rId6"/>
              </a:rPr>
              <a:t>https://digital.nhs.uk/information-governance-alliance/General-Data-Protection-Regulation-guidance</a:t>
            </a:r>
            <a:endParaRPr lang="en-US" altLang="en-US" dirty="0"/>
          </a:p>
          <a:p>
            <a:pPr marL="0" indent="0">
              <a:buNone/>
              <a:defRPr/>
            </a:pPr>
            <a:endParaRPr lang="en-US" altLang="en-US" dirty="0"/>
          </a:p>
          <a:p>
            <a:pPr marL="0" indent="0">
              <a:buNone/>
              <a:defRPr/>
            </a:pPr>
            <a:endParaRPr lang="en-GB" u="sng" dirty="0"/>
          </a:p>
          <a:p>
            <a:endParaRPr lang="en-GB" dirty="0"/>
          </a:p>
        </p:txBody>
      </p:sp>
      <p:sp>
        <p:nvSpPr>
          <p:cNvPr id="4" name="Slide Number Placeholder 3"/>
          <p:cNvSpPr>
            <a:spLocks noGrp="1"/>
          </p:cNvSpPr>
          <p:nvPr>
            <p:ph type="sldNum" sz="quarter" idx="12"/>
          </p:nvPr>
        </p:nvSpPr>
        <p:spPr/>
        <p:txBody>
          <a:bodyPr/>
          <a:lstStyle/>
          <a:p>
            <a:fld id="{280AA684-6FB9-400F-B313-F111F0F48737}" type="slidenum">
              <a:rPr lang="en-GB" smtClean="0"/>
              <a:t>19</a:t>
            </a:fld>
            <a:endParaRPr lang="en-GB" dirty="0"/>
          </a:p>
        </p:txBody>
      </p:sp>
    </p:spTree>
    <p:extLst>
      <p:ext uri="{BB962C8B-B14F-4D97-AF65-F5344CB8AC3E}">
        <p14:creationId xmlns:p14="http://schemas.microsoft.com/office/powerpoint/2010/main" val="38886775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dirty="0"/>
              <a:t>The national data opt-out</a:t>
            </a:r>
          </a:p>
        </p:txBody>
      </p:sp>
      <p:sp>
        <p:nvSpPr>
          <p:cNvPr id="6" name="Content Placeholder 5"/>
          <p:cNvSpPr>
            <a:spLocks noGrp="1"/>
          </p:cNvSpPr>
          <p:nvPr>
            <p:ph idx="1"/>
          </p:nvPr>
        </p:nvSpPr>
        <p:spPr>
          <a:xfrm>
            <a:off x="720000" y="4515966"/>
            <a:ext cx="7596416" cy="516647"/>
          </a:xfrm>
        </p:spPr>
        <p:txBody>
          <a:bodyPr>
            <a:normAutofit/>
          </a:bodyPr>
          <a:lstStyle/>
          <a:p>
            <a:pPr marL="0" indent="0">
              <a:buNone/>
            </a:pPr>
            <a:r>
              <a:rPr lang="en-GB" sz="2000" dirty="0" err="1" smtClean="0"/>
              <a:t>Geof</a:t>
            </a:r>
            <a:r>
              <a:rPr lang="en-GB" sz="2000" dirty="0" smtClean="0"/>
              <a:t> Welford-Dart,  Local Implementation </a:t>
            </a:r>
            <a:r>
              <a:rPr lang="en-GB" sz="2000" dirty="0"/>
              <a:t>Manager, </a:t>
            </a:r>
            <a:r>
              <a:rPr lang="en-GB" sz="2000" dirty="0" smtClean="0"/>
              <a:t>North Region</a:t>
            </a:r>
            <a:endParaRPr lang="en-GB" sz="2000" dirty="0"/>
          </a:p>
        </p:txBody>
      </p:sp>
      <p:sp>
        <p:nvSpPr>
          <p:cNvPr id="7" name="Slide Number Placeholder 3"/>
          <p:cNvSpPr>
            <a:spLocks noGrp="1"/>
          </p:cNvSpPr>
          <p:nvPr>
            <p:ph type="sldNum" sz="quarter" idx="12"/>
          </p:nvPr>
        </p:nvSpPr>
        <p:spPr>
          <a:xfrm>
            <a:off x="6300192" y="4731990"/>
            <a:ext cx="2133600" cy="273844"/>
          </a:xfrm>
        </p:spPr>
        <p:txBody>
          <a:bodyPr/>
          <a:lstStyle/>
          <a:p>
            <a:fld id="{DC12C2CB-C475-442B-84C1-CBFDBCB34DB3}" type="slidenum">
              <a:rPr lang="en-GB" smtClean="0"/>
              <a:pPr/>
              <a:t>2</a:t>
            </a:fld>
            <a:endParaRPr lang="en-GB" dirty="0"/>
          </a:p>
        </p:txBody>
      </p:sp>
    </p:spTree>
    <p:extLst>
      <p:ext uri="{BB962C8B-B14F-4D97-AF65-F5344CB8AC3E}">
        <p14:creationId xmlns:p14="http://schemas.microsoft.com/office/powerpoint/2010/main" val="41750971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9502"/>
            <a:ext cx="8208912" cy="529568"/>
          </a:xfrm>
        </p:spPr>
        <p:txBody>
          <a:bodyPr>
            <a:noAutofit/>
          </a:bodyPr>
          <a:lstStyle/>
          <a:p>
            <a:r>
              <a:rPr lang="en-GB" sz="2800" dirty="0"/>
              <a:t>NDG Review and Government’s response</a:t>
            </a:r>
          </a:p>
        </p:txBody>
      </p:sp>
      <p:sp>
        <p:nvSpPr>
          <p:cNvPr id="3" name="Content Placeholder 2"/>
          <p:cNvSpPr>
            <a:spLocks noGrp="1"/>
          </p:cNvSpPr>
          <p:nvPr>
            <p:ph idx="1"/>
          </p:nvPr>
        </p:nvSpPr>
        <p:spPr>
          <a:xfrm>
            <a:off x="539552" y="1059582"/>
            <a:ext cx="6480720" cy="3960439"/>
          </a:xfrm>
        </p:spPr>
        <p:txBody>
          <a:bodyPr>
            <a:normAutofit fontScale="47500" lnSpcReduction="20000"/>
          </a:bodyPr>
          <a:lstStyle/>
          <a:p>
            <a:pPr marL="0" indent="0">
              <a:spcBef>
                <a:spcPts val="0"/>
              </a:spcBef>
              <a:buNone/>
            </a:pPr>
            <a:r>
              <a:rPr lang="en-GB" sz="3400" b="1" dirty="0">
                <a:hlinkClick r:id="rId3"/>
              </a:rPr>
              <a:t>National Data Guardian Review </a:t>
            </a:r>
            <a:r>
              <a:rPr lang="en-GB" sz="3400" b="1" dirty="0"/>
              <a:t>– Key Points &amp; Recommendations</a:t>
            </a:r>
          </a:p>
          <a:p>
            <a:pPr marL="0" indent="0">
              <a:spcBef>
                <a:spcPts val="0"/>
              </a:spcBef>
              <a:buNone/>
            </a:pPr>
            <a:endParaRPr lang="en-GB" sz="2000" dirty="0"/>
          </a:p>
          <a:p>
            <a:r>
              <a:rPr lang="en-GB" sz="2900" dirty="0">
                <a:solidFill>
                  <a:schemeClr val="tx1"/>
                </a:solidFill>
              </a:rPr>
              <a:t>You are protected by the law</a:t>
            </a:r>
          </a:p>
          <a:p>
            <a:r>
              <a:rPr lang="en-GB" sz="2900" dirty="0">
                <a:solidFill>
                  <a:schemeClr val="tx1"/>
                </a:solidFill>
              </a:rPr>
              <a:t>Information is essential for high quality care</a:t>
            </a:r>
          </a:p>
          <a:p>
            <a:r>
              <a:rPr lang="en-GB" sz="2900" dirty="0">
                <a:solidFill>
                  <a:schemeClr val="tx1"/>
                </a:solidFill>
              </a:rPr>
              <a:t>Information is essential for other beneficial purposes</a:t>
            </a:r>
          </a:p>
          <a:p>
            <a:r>
              <a:rPr lang="en-GB" sz="2900" dirty="0">
                <a:solidFill>
                  <a:schemeClr val="tx1"/>
                </a:solidFill>
              </a:rPr>
              <a:t>You have the right to opt out of your personal confidential information being used for these other purposes </a:t>
            </a:r>
            <a:r>
              <a:rPr lang="en-GB" sz="2900" u="sng" dirty="0">
                <a:solidFill>
                  <a:schemeClr val="tx1"/>
                </a:solidFill>
              </a:rPr>
              <a:t>beyond your direct care</a:t>
            </a:r>
            <a:r>
              <a:rPr lang="en-GB" sz="2900" dirty="0">
                <a:solidFill>
                  <a:schemeClr val="tx1"/>
                </a:solidFill>
              </a:rPr>
              <a:t>:</a:t>
            </a:r>
          </a:p>
          <a:p>
            <a:pPr lvl="1"/>
            <a:r>
              <a:rPr lang="en-GB" sz="2900" dirty="0">
                <a:solidFill>
                  <a:schemeClr val="tx1"/>
                </a:solidFill>
              </a:rPr>
              <a:t>Providing local services and running the NHS and social care</a:t>
            </a:r>
          </a:p>
          <a:p>
            <a:pPr lvl="1"/>
            <a:r>
              <a:rPr lang="en-GB" sz="2900" dirty="0">
                <a:solidFill>
                  <a:schemeClr val="tx1"/>
                </a:solidFill>
              </a:rPr>
              <a:t>Supporting research and improving treatment and care</a:t>
            </a:r>
          </a:p>
          <a:p>
            <a:r>
              <a:rPr lang="en-GB" sz="2900" dirty="0">
                <a:solidFill>
                  <a:schemeClr val="tx1"/>
                </a:solidFill>
              </a:rPr>
              <a:t>This opt-out will be respected by all organisations that use health and care information</a:t>
            </a:r>
          </a:p>
          <a:p>
            <a:r>
              <a:rPr lang="en-GB" sz="2900" dirty="0">
                <a:solidFill>
                  <a:schemeClr val="tx1"/>
                </a:solidFill>
              </a:rPr>
              <a:t>Explicit consent will continue</a:t>
            </a:r>
          </a:p>
          <a:p>
            <a:r>
              <a:rPr lang="en-GB" sz="2900" dirty="0">
                <a:solidFill>
                  <a:schemeClr val="tx1"/>
                </a:solidFill>
              </a:rPr>
              <a:t>The opt-out will not apply to anonymised information</a:t>
            </a:r>
          </a:p>
          <a:p>
            <a:r>
              <a:rPr lang="en-GB" sz="2900" dirty="0">
                <a:solidFill>
                  <a:schemeClr val="tx1"/>
                </a:solidFill>
              </a:rPr>
              <a:t>Arrangements will continue to cover exceptional circumstances</a:t>
            </a:r>
          </a:p>
          <a:p>
            <a:endParaRPr lang="en-GB" sz="2900" dirty="0">
              <a:solidFill>
                <a:schemeClr val="tx1"/>
              </a:solidFill>
            </a:endParaRPr>
          </a:p>
          <a:p>
            <a:pPr marL="0" indent="0">
              <a:buNone/>
            </a:pPr>
            <a:r>
              <a:rPr lang="en-GB" sz="3400" b="1" dirty="0">
                <a:solidFill>
                  <a:schemeClr val="tx1"/>
                </a:solidFill>
              </a:rPr>
              <a:t>The </a:t>
            </a:r>
            <a:r>
              <a:rPr lang="en-GB" sz="3400" b="1" dirty="0">
                <a:solidFill>
                  <a:schemeClr val="tx1"/>
                </a:solidFill>
                <a:hlinkClick r:id="rId4"/>
              </a:rPr>
              <a:t>Government response </a:t>
            </a:r>
            <a:r>
              <a:rPr lang="en-GB" sz="3400" b="1" dirty="0">
                <a:solidFill>
                  <a:schemeClr val="tx1"/>
                </a:solidFill>
              </a:rPr>
              <a:t>to the National Data Guardian Review supports the recommendations</a:t>
            </a:r>
          </a:p>
        </p:txBody>
      </p:sp>
      <p:pic>
        <p:nvPicPr>
          <p:cNvPr id="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92280" y="987575"/>
            <a:ext cx="1512163" cy="2161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52320" y="2571750"/>
            <a:ext cx="1559054" cy="2224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a:extLst>
              <a:ext uri="{FF2B5EF4-FFF2-40B4-BE49-F238E27FC236}">
                <a16:creationId xmlns="" xmlns:a16="http://schemas.microsoft.com/office/drawing/2014/main" id="{DC3EC09E-8504-45F6-892F-07FB47B175FF}"/>
              </a:ext>
            </a:extLst>
          </p:cNvPr>
          <p:cNvSpPr>
            <a:spLocks noGrp="1"/>
          </p:cNvSpPr>
          <p:nvPr>
            <p:ph type="sldNum" sz="quarter" idx="12"/>
          </p:nvPr>
        </p:nvSpPr>
        <p:spPr/>
        <p:txBody>
          <a:bodyPr/>
          <a:lstStyle/>
          <a:p>
            <a:pPr algn="l">
              <a:tabLst>
                <a:tab pos="7354888" algn="l"/>
              </a:tabLst>
            </a:pPr>
            <a:r>
              <a:rPr lang="en-GB" b="1">
                <a:solidFill>
                  <a:srgbClr val="424D58"/>
                </a:solidFill>
              </a:rPr>
              <a:t>RESTRICTED: POLICY</a:t>
            </a:r>
            <a:r>
              <a:rPr lang="en-GB">
                <a:solidFill>
                  <a:srgbClr val="424D58"/>
                </a:solidFill>
              </a:rPr>
              <a:t>	</a:t>
            </a:r>
            <a:fld id="{4F2E129E-16B7-480B-972E-C025DBFD1D53}" type="slidenum">
              <a:rPr lang="en-GB" smtClean="0">
                <a:solidFill>
                  <a:srgbClr val="424D58"/>
                </a:solidFill>
              </a:rPr>
              <a:pPr algn="l">
                <a:tabLst>
                  <a:tab pos="7354888" algn="l"/>
                </a:tabLst>
              </a:pPr>
              <a:t>3</a:t>
            </a:fld>
            <a:endParaRPr lang="en-GB" dirty="0">
              <a:solidFill>
                <a:srgbClr val="424D58"/>
              </a:solidFill>
            </a:endParaRPr>
          </a:p>
        </p:txBody>
      </p:sp>
    </p:spTree>
    <p:extLst>
      <p:ext uri="{BB962C8B-B14F-4D97-AF65-F5344CB8AC3E}">
        <p14:creationId xmlns:p14="http://schemas.microsoft.com/office/powerpoint/2010/main" val="34748991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nvPr>
        </p:nvGraphicFramePr>
        <p:xfrm>
          <a:off x="107504" y="664722"/>
          <a:ext cx="8833594" cy="3946468"/>
        </p:xfrm>
        <a:graphic>
          <a:graphicData uri="http://schemas.openxmlformats.org/drawingml/2006/table">
            <a:tbl>
              <a:tblPr firstRow="1" bandRow="1">
                <a:tableStyleId>{5C22544A-7EE6-4342-B048-85BDC9FD1C3A}</a:tableStyleId>
              </a:tblPr>
              <a:tblGrid>
                <a:gridCol w="1296144">
                  <a:extLst>
                    <a:ext uri="{9D8B030D-6E8A-4147-A177-3AD203B41FA5}">
                      <a16:colId xmlns="" xmlns:a16="http://schemas.microsoft.com/office/drawing/2014/main" val="20000"/>
                    </a:ext>
                  </a:extLst>
                </a:gridCol>
                <a:gridCol w="7537450">
                  <a:extLst>
                    <a:ext uri="{9D8B030D-6E8A-4147-A177-3AD203B41FA5}">
                      <a16:colId xmlns="" xmlns:a16="http://schemas.microsoft.com/office/drawing/2014/main" val="20001"/>
                    </a:ext>
                  </a:extLst>
                </a:gridCol>
              </a:tblGrid>
              <a:tr h="249875">
                <a:tc>
                  <a:txBody>
                    <a:bodyPr/>
                    <a:lstStyle/>
                    <a:p>
                      <a:r>
                        <a:rPr lang="en-GB" sz="1200" dirty="0"/>
                        <a:t>Are</a:t>
                      </a:r>
                      <a:r>
                        <a:rPr lang="en-GB" sz="1200" baseline="0" dirty="0"/>
                        <a:t>a </a:t>
                      </a:r>
                      <a:endParaRPr lang="en-GB" sz="1200" dirty="0"/>
                    </a:p>
                  </a:txBody>
                  <a:tcPr marT="34290" marB="34290"/>
                </a:tc>
                <a:tc>
                  <a:txBody>
                    <a:bodyPr/>
                    <a:lstStyle/>
                    <a:p>
                      <a:endParaRPr lang="en-GB" sz="900" dirty="0"/>
                    </a:p>
                  </a:txBody>
                  <a:tcPr marT="34290" marB="34290"/>
                </a:tc>
                <a:extLst>
                  <a:ext uri="{0D108BD9-81ED-4DB2-BD59-A6C34878D82A}">
                    <a16:rowId xmlns="" xmlns:a16="http://schemas.microsoft.com/office/drawing/2014/main" val="10000"/>
                  </a:ext>
                </a:extLst>
              </a:tr>
              <a:tr h="505025">
                <a:tc>
                  <a:txBody>
                    <a:bodyPr/>
                    <a:lstStyle/>
                    <a:p>
                      <a:r>
                        <a:rPr lang="en-GB" sz="1000" dirty="0"/>
                        <a:t>Opt-out preparations</a:t>
                      </a:r>
                    </a:p>
                  </a:txBody>
                  <a:tcPr marT="34290" marB="34290"/>
                </a:tc>
                <a:tc>
                  <a:txBody>
                    <a:bodyPr/>
                    <a:lstStyle/>
                    <a:p>
                      <a:endParaRPr lang="en-GB" sz="900" dirty="0"/>
                    </a:p>
                  </a:txBody>
                  <a:tcPr marT="34290" marB="34290"/>
                </a:tc>
                <a:extLst>
                  <a:ext uri="{0D108BD9-81ED-4DB2-BD59-A6C34878D82A}">
                    <a16:rowId xmlns="" xmlns:a16="http://schemas.microsoft.com/office/drawing/2014/main" val="10001"/>
                  </a:ext>
                </a:extLst>
              </a:tr>
              <a:tr h="574479">
                <a:tc>
                  <a:txBody>
                    <a:bodyPr/>
                    <a:lstStyle/>
                    <a:p>
                      <a:r>
                        <a:rPr lang="en-GB" sz="1000" dirty="0"/>
                        <a:t>Opt-out service testing</a:t>
                      </a:r>
                    </a:p>
                  </a:txBody>
                  <a:tcPr marT="34290" marB="34290"/>
                </a:tc>
                <a:tc>
                  <a:txBody>
                    <a:bodyPr/>
                    <a:lstStyle/>
                    <a:p>
                      <a:endParaRPr lang="en-GB" sz="900" dirty="0"/>
                    </a:p>
                  </a:txBody>
                  <a:tcPr marT="34290" marB="34290"/>
                </a:tc>
                <a:extLst>
                  <a:ext uri="{0D108BD9-81ED-4DB2-BD59-A6C34878D82A}">
                    <a16:rowId xmlns="" xmlns:a16="http://schemas.microsoft.com/office/drawing/2014/main" val="10002"/>
                  </a:ext>
                </a:extLst>
              </a:tr>
              <a:tr h="574479">
                <a:tc>
                  <a:txBody>
                    <a:bodyPr/>
                    <a:lstStyle/>
                    <a:p>
                      <a:r>
                        <a:rPr lang="en-GB" sz="1000" dirty="0"/>
                        <a:t>Setting opt outs</a:t>
                      </a:r>
                    </a:p>
                  </a:txBody>
                  <a:tcPr marT="34290" marB="34290"/>
                </a:tc>
                <a:tc>
                  <a:txBody>
                    <a:bodyPr/>
                    <a:lstStyle/>
                    <a:p>
                      <a:endParaRPr lang="en-GB" sz="900" dirty="0"/>
                    </a:p>
                  </a:txBody>
                  <a:tcPr marT="34290" marB="34290"/>
                </a:tc>
                <a:extLst>
                  <a:ext uri="{0D108BD9-81ED-4DB2-BD59-A6C34878D82A}">
                    <a16:rowId xmlns="" xmlns:a16="http://schemas.microsoft.com/office/drawing/2014/main" val="10004"/>
                  </a:ext>
                </a:extLst>
              </a:tr>
              <a:tr h="793673">
                <a:tc>
                  <a:txBody>
                    <a:bodyPr/>
                    <a:lstStyle/>
                    <a:p>
                      <a:r>
                        <a:rPr lang="en-GB" sz="1000" dirty="0"/>
                        <a:t>Applying opt-outs</a:t>
                      </a:r>
                    </a:p>
                  </a:txBody>
                  <a:tcPr marT="34290" marB="34290"/>
                </a:tc>
                <a:tc>
                  <a:txBody>
                    <a:bodyPr/>
                    <a:lstStyle/>
                    <a:p>
                      <a:endParaRPr lang="en-GB" sz="900" dirty="0"/>
                    </a:p>
                  </a:txBody>
                  <a:tcPr marT="34290" marB="34290"/>
                </a:tc>
                <a:extLst>
                  <a:ext uri="{0D108BD9-81ED-4DB2-BD59-A6C34878D82A}">
                    <a16:rowId xmlns="" xmlns:a16="http://schemas.microsoft.com/office/drawing/2014/main" val="10005"/>
                  </a:ext>
                </a:extLst>
              </a:tr>
              <a:tr h="6236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t>New Data Protection Legislation (GDPR)</a:t>
                      </a:r>
                    </a:p>
                  </a:txBody>
                  <a:tcPr marT="34290" marB="34290"/>
                </a:tc>
                <a:tc>
                  <a:txBody>
                    <a:bodyPr/>
                    <a:lstStyle/>
                    <a:p>
                      <a:endParaRPr lang="en-GB" sz="900" dirty="0"/>
                    </a:p>
                  </a:txBody>
                  <a:tcPr marT="34290" marB="34290"/>
                </a:tc>
                <a:extLst>
                  <a:ext uri="{0D108BD9-81ED-4DB2-BD59-A6C34878D82A}">
                    <a16:rowId xmlns="" xmlns:a16="http://schemas.microsoft.com/office/drawing/2014/main" val="10006"/>
                  </a:ext>
                </a:extLst>
              </a:tr>
              <a:tr h="6236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t>Communications strategy</a:t>
                      </a:r>
                    </a:p>
                  </a:txBody>
                  <a:tcPr marT="34290" marB="34290"/>
                </a:tc>
                <a:tc>
                  <a:txBody>
                    <a:bodyPr/>
                    <a:lstStyle/>
                    <a:p>
                      <a:endParaRPr lang="en-GB" sz="900" dirty="0"/>
                    </a:p>
                  </a:txBody>
                  <a:tcPr marT="34290" marB="34290"/>
                </a:tc>
                <a:extLst>
                  <a:ext uri="{0D108BD9-81ED-4DB2-BD59-A6C34878D82A}">
                    <a16:rowId xmlns="" xmlns:a16="http://schemas.microsoft.com/office/drawing/2014/main" val="3574156655"/>
                  </a:ext>
                </a:extLst>
              </a:tr>
            </a:tbl>
          </a:graphicData>
        </a:graphic>
      </p:graphicFrame>
      <p:sp>
        <p:nvSpPr>
          <p:cNvPr id="17" name="Rectangle 10"/>
          <p:cNvSpPr>
            <a:spLocks noChangeArrowheads="1"/>
          </p:cNvSpPr>
          <p:nvPr/>
        </p:nvSpPr>
        <p:spPr bwMode="auto">
          <a:xfrm>
            <a:off x="1446720" y="695610"/>
            <a:ext cx="1469096" cy="177111"/>
          </a:xfrm>
          <a:prstGeom prst="rect">
            <a:avLst/>
          </a:prstGeom>
          <a:solidFill>
            <a:schemeClr val="accent1"/>
          </a:solidFill>
          <a:ln w="19050" algn="ctr">
            <a:solidFill>
              <a:schemeClr val="tx1"/>
            </a:solidFill>
            <a:miter lim="800000"/>
            <a:headEnd/>
            <a:tailEnd/>
          </a:ln>
          <a:effectLst/>
          <a:extLst/>
        </p:spPr>
        <p:txBody>
          <a:bodyPr wrap="none" lIns="95784" tIns="47892" rIns="95784" bIns="47892" anchor="ctr"/>
          <a:lstStyle/>
          <a:p>
            <a:pPr algn="ctr"/>
            <a:r>
              <a:rPr lang="en-GB" altLang="en-US" sz="1200" b="1" dirty="0">
                <a:solidFill>
                  <a:prstClr val="white"/>
                </a:solidFill>
              </a:rPr>
              <a:t>Previously</a:t>
            </a:r>
          </a:p>
        </p:txBody>
      </p:sp>
      <p:sp>
        <p:nvSpPr>
          <p:cNvPr id="23" name="Pentagon 22"/>
          <p:cNvSpPr/>
          <p:nvPr/>
        </p:nvSpPr>
        <p:spPr>
          <a:xfrm>
            <a:off x="1446719" y="1531974"/>
            <a:ext cx="1541105" cy="369046"/>
          </a:xfrm>
          <a:prstGeom prst="homePlate">
            <a:avLst/>
          </a:prstGeom>
          <a:solidFill>
            <a:schemeClr val="accent1"/>
          </a:solidFill>
          <a:ln w="9525" algn="ctr">
            <a:solidFill>
              <a:srgbClr val="01B395"/>
            </a:solidFill>
            <a:miter lim="800000"/>
            <a:headEnd/>
            <a:tailEnd/>
          </a:ln>
          <a:effectLst/>
        </p:spPr>
        <p:txBody>
          <a:bodyPr anchor="ctr"/>
          <a:lstStyle/>
          <a:p>
            <a:pPr algn="ctr" fontAlgn="base">
              <a:spcAft>
                <a:spcPct val="0"/>
              </a:spcAft>
            </a:pPr>
            <a:r>
              <a:rPr lang="en-GB" sz="1000" dirty="0">
                <a:solidFill>
                  <a:srgbClr val="FFFFFF"/>
                </a:solidFill>
              </a:rPr>
              <a:t>Build opt-out service</a:t>
            </a:r>
          </a:p>
        </p:txBody>
      </p:sp>
      <p:sp>
        <p:nvSpPr>
          <p:cNvPr id="29" name="TextBox 28"/>
          <p:cNvSpPr txBox="1"/>
          <p:nvPr/>
        </p:nvSpPr>
        <p:spPr>
          <a:xfrm>
            <a:off x="5539099" y="2113067"/>
            <a:ext cx="1814529" cy="400110"/>
          </a:xfrm>
          <a:prstGeom prst="rect">
            <a:avLst/>
          </a:prstGeom>
          <a:noFill/>
        </p:spPr>
        <p:txBody>
          <a:bodyPr wrap="square" rtlCol="0">
            <a:spAutoFit/>
          </a:bodyPr>
          <a:lstStyle/>
          <a:p>
            <a:r>
              <a:rPr lang="en-GB" sz="1000" dirty="0">
                <a:solidFill>
                  <a:prstClr val="black"/>
                </a:solidFill>
              </a:rPr>
              <a:t>25/05/18 Opt-outs can start being set from this date</a:t>
            </a:r>
          </a:p>
        </p:txBody>
      </p:sp>
      <p:sp>
        <p:nvSpPr>
          <p:cNvPr id="34" name="Pentagon 33"/>
          <p:cNvSpPr/>
          <p:nvPr/>
        </p:nvSpPr>
        <p:spPr>
          <a:xfrm>
            <a:off x="1461267" y="4093342"/>
            <a:ext cx="1526557" cy="348430"/>
          </a:xfrm>
          <a:prstGeom prst="homePlate">
            <a:avLst/>
          </a:prstGeom>
          <a:solidFill>
            <a:schemeClr val="accent1"/>
          </a:solidFill>
          <a:ln w="9525" algn="ctr">
            <a:solidFill>
              <a:srgbClr val="01B395"/>
            </a:solidFill>
            <a:miter lim="800000"/>
            <a:headEnd/>
            <a:tailEnd/>
          </a:ln>
          <a:effectLst/>
        </p:spPr>
        <p:txBody>
          <a:bodyPr anchor="ctr"/>
          <a:lstStyle/>
          <a:p>
            <a:pPr algn="ctr" fontAlgn="base">
              <a:spcAft>
                <a:spcPct val="0"/>
              </a:spcAft>
            </a:pPr>
            <a:r>
              <a:rPr lang="en-GB" sz="1000" dirty="0">
                <a:solidFill>
                  <a:srgbClr val="FFFFFF"/>
                </a:solidFill>
              </a:rPr>
              <a:t>Develop strategy</a:t>
            </a:r>
          </a:p>
        </p:txBody>
      </p:sp>
      <p:sp>
        <p:nvSpPr>
          <p:cNvPr id="37" name="Flowchart: Decision 36"/>
          <p:cNvSpPr/>
          <p:nvPr/>
        </p:nvSpPr>
        <p:spPr>
          <a:xfrm>
            <a:off x="5255269" y="3539916"/>
            <a:ext cx="275422" cy="270391"/>
          </a:xfrm>
          <a:prstGeom prst="flowChartDecision">
            <a:avLst/>
          </a:prstGeom>
          <a:solidFill>
            <a:schemeClr val="tx1"/>
          </a:solidFill>
          <a:ln w="9525" cap="flat" cmpd="sng" algn="ctr">
            <a:noFill/>
            <a:prstDash val="solid"/>
            <a:round/>
            <a:headEnd type="none" w="med" len="med"/>
            <a:tailEnd type="none" w="med" len="med"/>
          </a:ln>
          <a:effectLst/>
        </p:spPr>
        <p:txBody>
          <a:bodyPr/>
          <a:lstStyle/>
          <a:p>
            <a:pPr algn="r" fontAlgn="base">
              <a:spcBef>
                <a:spcPct val="50000"/>
              </a:spcBef>
              <a:spcAft>
                <a:spcPct val="0"/>
              </a:spcAft>
            </a:pPr>
            <a:endParaRPr lang="en-GB" sz="1050" dirty="0">
              <a:solidFill>
                <a:srgbClr val="000000"/>
              </a:solidFill>
            </a:endParaRPr>
          </a:p>
        </p:txBody>
      </p:sp>
      <p:sp>
        <p:nvSpPr>
          <p:cNvPr id="38" name="TextBox 37"/>
          <p:cNvSpPr txBox="1"/>
          <p:nvPr/>
        </p:nvSpPr>
        <p:spPr>
          <a:xfrm>
            <a:off x="5734619" y="3505238"/>
            <a:ext cx="2082371" cy="400110"/>
          </a:xfrm>
          <a:prstGeom prst="rect">
            <a:avLst/>
          </a:prstGeom>
          <a:noFill/>
        </p:spPr>
        <p:txBody>
          <a:bodyPr wrap="square" rtlCol="0">
            <a:spAutoFit/>
          </a:bodyPr>
          <a:lstStyle/>
          <a:p>
            <a:r>
              <a:rPr lang="en-GB" sz="1000" dirty="0">
                <a:solidFill>
                  <a:prstClr val="black"/>
                </a:solidFill>
              </a:rPr>
              <a:t>25/05/18 New data protection legislation comes into effect</a:t>
            </a:r>
          </a:p>
        </p:txBody>
      </p:sp>
      <p:sp>
        <p:nvSpPr>
          <p:cNvPr id="49" name="Pentagon 48"/>
          <p:cNvSpPr/>
          <p:nvPr/>
        </p:nvSpPr>
        <p:spPr>
          <a:xfrm>
            <a:off x="5869967" y="2954746"/>
            <a:ext cx="3034093" cy="342622"/>
          </a:xfrm>
          <a:prstGeom prst="homePlate">
            <a:avLst/>
          </a:prstGeom>
          <a:solidFill>
            <a:schemeClr val="accent1"/>
          </a:solidFill>
          <a:ln w="9525" algn="ctr">
            <a:solidFill>
              <a:srgbClr val="01B395"/>
            </a:solidFill>
            <a:miter lim="800000"/>
            <a:headEnd/>
            <a:tailEnd/>
          </a:ln>
          <a:effectLst/>
        </p:spPr>
        <p:txBody>
          <a:bodyPr anchor="ctr"/>
          <a:lstStyle/>
          <a:p>
            <a:pPr algn="ctr" fontAlgn="base">
              <a:spcAft>
                <a:spcPct val="0"/>
              </a:spcAft>
            </a:pPr>
            <a:r>
              <a:rPr lang="en-GB" sz="1000" dirty="0">
                <a:solidFill>
                  <a:srgbClr val="FFFFFF"/>
                </a:solidFill>
              </a:rPr>
              <a:t>Upholding of opt-outs phased in for all other health and care organisations</a:t>
            </a:r>
          </a:p>
        </p:txBody>
      </p:sp>
      <p:sp>
        <p:nvSpPr>
          <p:cNvPr id="41" name="Pentagon 40"/>
          <p:cNvSpPr/>
          <p:nvPr/>
        </p:nvSpPr>
        <p:spPr>
          <a:xfrm>
            <a:off x="5076056" y="4113767"/>
            <a:ext cx="3816424" cy="342622"/>
          </a:xfrm>
          <a:prstGeom prst="homePlate">
            <a:avLst/>
          </a:prstGeom>
          <a:solidFill>
            <a:schemeClr val="accent1"/>
          </a:solidFill>
          <a:ln w="9525" algn="ctr">
            <a:solidFill>
              <a:srgbClr val="01B395"/>
            </a:solidFill>
            <a:miter lim="800000"/>
            <a:headEnd/>
            <a:tailEnd/>
          </a:ln>
          <a:effectLst/>
        </p:spPr>
        <p:txBody>
          <a:bodyPr anchor="ctr"/>
          <a:lstStyle/>
          <a:p>
            <a:pPr algn="ctr" fontAlgn="base">
              <a:spcAft>
                <a:spcPct val="0"/>
              </a:spcAft>
            </a:pPr>
            <a:r>
              <a:rPr lang="en-GB" sz="1000" dirty="0">
                <a:solidFill>
                  <a:srgbClr val="FFFFFF"/>
                </a:solidFill>
              </a:rPr>
              <a:t>Communication materials available</a:t>
            </a:r>
          </a:p>
        </p:txBody>
      </p:sp>
      <p:sp>
        <p:nvSpPr>
          <p:cNvPr id="54" name="Title 1"/>
          <p:cNvSpPr txBox="1">
            <a:spLocks/>
          </p:cNvSpPr>
          <p:nvPr/>
        </p:nvSpPr>
        <p:spPr>
          <a:xfrm>
            <a:off x="400344" y="118426"/>
            <a:ext cx="8132095" cy="529568"/>
          </a:xfrm>
          <a:prstGeom prst="rect">
            <a:avLst/>
          </a:prstGeom>
        </p:spPr>
        <p:txBody>
          <a:bodyPr vert="horz" lIns="0" tIns="0" rIns="0" bIns="0" rtlCol="0" anchor="t">
            <a:noAutofit/>
          </a:bodyPr>
          <a:lstStyle>
            <a:lvl1pPr algn="l" defTabSz="914400" rtl="0" eaLnBrk="1" latinLnBrk="0" hangingPunct="1">
              <a:spcBef>
                <a:spcPct val="0"/>
              </a:spcBef>
              <a:buNone/>
              <a:defRPr sz="3000" b="1" kern="1200" spc="-40" baseline="0">
                <a:solidFill>
                  <a:schemeClr val="accent1"/>
                </a:solidFill>
                <a:latin typeface="+mj-lt"/>
                <a:ea typeface="+mj-ea"/>
                <a:cs typeface="+mj-cs"/>
              </a:defRPr>
            </a:lvl1pPr>
          </a:lstStyle>
          <a:p>
            <a:pPr>
              <a:defRPr/>
            </a:pPr>
            <a:r>
              <a:rPr lang="en-GB" sz="2800" dirty="0">
                <a:solidFill>
                  <a:srgbClr val="005EB8"/>
                </a:solidFill>
                <a:latin typeface="Arial"/>
              </a:rPr>
              <a:t>Implementation Timetable</a:t>
            </a:r>
          </a:p>
        </p:txBody>
      </p:sp>
      <p:sp>
        <p:nvSpPr>
          <p:cNvPr id="44" name="Pentagon 43"/>
          <p:cNvSpPr/>
          <p:nvPr/>
        </p:nvSpPr>
        <p:spPr>
          <a:xfrm>
            <a:off x="1446719" y="1038853"/>
            <a:ext cx="1829137" cy="303513"/>
          </a:xfrm>
          <a:prstGeom prst="homePlate">
            <a:avLst/>
          </a:prstGeom>
          <a:solidFill>
            <a:schemeClr val="accent1"/>
          </a:solidFill>
          <a:ln w="9525" algn="ctr">
            <a:solidFill>
              <a:srgbClr val="01B395"/>
            </a:solidFill>
            <a:miter lim="800000"/>
            <a:headEnd/>
            <a:tailEnd/>
          </a:ln>
          <a:effectLst/>
        </p:spPr>
        <p:txBody>
          <a:bodyPr anchor="ctr"/>
          <a:lstStyle/>
          <a:p>
            <a:pPr algn="ctr" fontAlgn="base">
              <a:spcAft>
                <a:spcPct val="0"/>
              </a:spcAft>
            </a:pPr>
            <a:r>
              <a:rPr lang="en-GB" sz="1000" dirty="0">
                <a:solidFill>
                  <a:srgbClr val="FFFFFF"/>
                </a:solidFill>
              </a:rPr>
              <a:t>Awareness raising</a:t>
            </a:r>
          </a:p>
        </p:txBody>
      </p:sp>
      <p:sp>
        <p:nvSpPr>
          <p:cNvPr id="53" name="TextBox 52"/>
          <p:cNvSpPr txBox="1"/>
          <p:nvPr/>
        </p:nvSpPr>
        <p:spPr>
          <a:xfrm>
            <a:off x="5508103" y="2612492"/>
            <a:ext cx="2709298" cy="246221"/>
          </a:xfrm>
          <a:prstGeom prst="rect">
            <a:avLst/>
          </a:prstGeom>
          <a:noFill/>
        </p:spPr>
        <p:txBody>
          <a:bodyPr wrap="square" rtlCol="0">
            <a:spAutoFit/>
          </a:bodyPr>
          <a:lstStyle/>
          <a:p>
            <a:r>
              <a:rPr lang="en-GB" sz="1000" dirty="0">
                <a:solidFill>
                  <a:prstClr val="black"/>
                </a:solidFill>
              </a:rPr>
              <a:t>25/05/18 Opt-outs upheld by NHS Digital</a:t>
            </a:r>
          </a:p>
        </p:txBody>
      </p:sp>
      <p:sp>
        <p:nvSpPr>
          <p:cNvPr id="25" name="Flowchart: Decision 24"/>
          <p:cNvSpPr/>
          <p:nvPr/>
        </p:nvSpPr>
        <p:spPr>
          <a:xfrm>
            <a:off x="5263677" y="2138222"/>
            <a:ext cx="275422" cy="270390"/>
          </a:xfrm>
          <a:prstGeom prst="flowChartDecision">
            <a:avLst/>
          </a:prstGeom>
          <a:solidFill>
            <a:srgbClr val="FFC000"/>
          </a:solidFill>
          <a:ln w="9525" cap="flat" cmpd="sng" algn="ctr">
            <a:noFill/>
            <a:prstDash val="solid"/>
            <a:round/>
            <a:headEnd type="none" w="med" len="med"/>
            <a:tailEnd type="none" w="med" len="med"/>
          </a:ln>
          <a:effectLst/>
        </p:spPr>
        <p:txBody>
          <a:bodyPr/>
          <a:lstStyle/>
          <a:p>
            <a:pPr algn="r" fontAlgn="base">
              <a:spcBef>
                <a:spcPct val="50000"/>
              </a:spcBef>
              <a:spcAft>
                <a:spcPct val="0"/>
              </a:spcAft>
            </a:pPr>
            <a:endParaRPr lang="en-GB" sz="1050" dirty="0">
              <a:solidFill>
                <a:srgbClr val="000000"/>
              </a:solidFill>
            </a:endParaRPr>
          </a:p>
        </p:txBody>
      </p:sp>
      <p:sp>
        <p:nvSpPr>
          <p:cNvPr id="55" name="Flowchart: Decision 54"/>
          <p:cNvSpPr/>
          <p:nvPr/>
        </p:nvSpPr>
        <p:spPr>
          <a:xfrm>
            <a:off x="5263677" y="2607102"/>
            <a:ext cx="275422" cy="270391"/>
          </a:xfrm>
          <a:prstGeom prst="flowChartDecision">
            <a:avLst/>
          </a:prstGeom>
          <a:solidFill>
            <a:srgbClr val="FFC000"/>
          </a:solidFill>
          <a:ln w="9525" cap="flat" cmpd="sng" algn="ctr">
            <a:noFill/>
            <a:prstDash val="solid"/>
            <a:round/>
            <a:headEnd type="none" w="med" len="med"/>
            <a:tailEnd type="none" w="med" len="med"/>
          </a:ln>
          <a:effectLst/>
        </p:spPr>
        <p:txBody>
          <a:bodyPr/>
          <a:lstStyle/>
          <a:p>
            <a:pPr algn="r" fontAlgn="base">
              <a:spcBef>
                <a:spcPct val="50000"/>
              </a:spcBef>
              <a:spcAft>
                <a:spcPct val="0"/>
              </a:spcAft>
            </a:pPr>
            <a:endParaRPr lang="en-GB" sz="1050" dirty="0">
              <a:solidFill>
                <a:srgbClr val="000000"/>
              </a:solidFill>
            </a:endParaRPr>
          </a:p>
        </p:txBody>
      </p:sp>
      <p:sp>
        <p:nvSpPr>
          <p:cNvPr id="26" name="Rectangle 10">
            <a:extLst>
              <a:ext uri="{FF2B5EF4-FFF2-40B4-BE49-F238E27FC236}">
                <a16:creationId xmlns="" xmlns:a16="http://schemas.microsoft.com/office/drawing/2014/main" id="{3A44EF45-190F-4690-8DD2-22EDCC3AEAF0}"/>
              </a:ext>
            </a:extLst>
          </p:cNvPr>
          <p:cNvSpPr>
            <a:spLocks noChangeArrowheads="1"/>
          </p:cNvSpPr>
          <p:nvPr/>
        </p:nvSpPr>
        <p:spPr bwMode="auto">
          <a:xfrm>
            <a:off x="2930205" y="699721"/>
            <a:ext cx="1454588" cy="173000"/>
          </a:xfrm>
          <a:prstGeom prst="rect">
            <a:avLst/>
          </a:prstGeom>
          <a:solidFill>
            <a:schemeClr val="accent1"/>
          </a:solidFill>
          <a:ln w="19050" algn="ctr">
            <a:solidFill>
              <a:schemeClr val="tx1"/>
            </a:solidFill>
            <a:miter lim="800000"/>
            <a:headEnd/>
            <a:tailEnd/>
          </a:ln>
          <a:effectLst/>
          <a:extLst/>
        </p:spPr>
        <p:txBody>
          <a:bodyPr wrap="none" lIns="95784" tIns="47892" rIns="95784" bIns="47892" anchor="ctr"/>
          <a:lstStyle/>
          <a:p>
            <a:pPr algn="ctr"/>
            <a:r>
              <a:rPr lang="en-GB" altLang="en-US" sz="1200" b="1" dirty="0">
                <a:solidFill>
                  <a:prstClr val="white"/>
                </a:solidFill>
              </a:rPr>
              <a:t>Jan – Mar 2018</a:t>
            </a:r>
          </a:p>
        </p:txBody>
      </p:sp>
      <p:sp>
        <p:nvSpPr>
          <p:cNvPr id="30" name="Rectangle 10">
            <a:extLst>
              <a:ext uri="{FF2B5EF4-FFF2-40B4-BE49-F238E27FC236}">
                <a16:creationId xmlns="" xmlns:a16="http://schemas.microsoft.com/office/drawing/2014/main" id="{CAFBEAB9-CA0D-4521-AEA4-99BCCB05671B}"/>
              </a:ext>
            </a:extLst>
          </p:cNvPr>
          <p:cNvSpPr>
            <a:spLocks noChangeArrowheads="1"/>
          </p:cNvSpPr>
          <p:nvPr/>
        </p:nvSpPr>
        <p:spPr bwMode="auto">
          <a:xfrm>
            <a:off x="4403799" y="698959"/>
            <a:ext cx="1454588" cy="168609"/>
          </a:xfrm>
          <a:prstGeom prst="rect">
            <a:avLst/>
          </a:prstGeom>
          <a:solidFill>
            <a:schemeClr val="accent1"/>
          </a:solidFill>
          <a:ln w="19050" algn="ctr">
            <a:solidFill>
              <a:schemeClr val="tx1"/>
            </a:solidFill>
            <a:miter lim="800000"/>
            <a:headEnd/>
            <a:tailEnd/>
          </a:ln>
          <a:effectLst/>
          <a:extLst/>
        </p:spPr>
        <p:txBody>
          <a:bodyPr wrap="none" lIns="95784" tIns="47892" rIns="95784" bIns="47892" anchor="ctr"/>
          <a:lstStyle/>
          <a:p>
            <a:pPr algn="ctr"/>
            <a:r>
              <a:rPr lang="en-GB" altLang="en-US" sz="1200" b="1" dirty="0">
                <a:solidFill>
                  <a:prstClr val="white"/>
                </a:solidFill>
              </a:rPr>
              <a:t>Apr – Jun 2018</a:t>
            </a:r>
          </a:p>
        </p:txBody>
      </p:sp>
      <p:sp>
        <p:nvSpPr>
          <p:cNvPr id="31" name="Rectangle 10">
            <a:extLst>
              <a:ext uri="{FF2B5EF4-FFF2-40B4-BE49-F238E27FC236}">
                <a16:creationId xmlns="" xmlns:a16="http://schemas.microsoft.com/office/drawing/2014/main" id="{DB11E3D8-5C8C-46CF-B40E-5D74624ED2D9}"/>
              </a:ext>
            </a:extLst>
          </p:cNvPr>
          <p:cNvSpPr>
            <a:spLocks noChangeArrowheads="1"/>
          </p:cNvSpPr>
          <p:nvPr/>
        </p:nvSpPr>
        <p:spPr bwMode="auto">
          <a:xfrm>
            <a:off x="5869967" y="703168"/>
            <a:ext cx="1454588" cy="173000"/>
          </a:xfrm>
          <a:prstGeom prst="rect">
            <a:avLst/>
          </a:prstGeom>
          <a:solidFill>
            <a:schemeClr val="accent1"/>
          </a:solidFill>
          <a:ln w="19050" algn="ctr">
            <a:solidFill>
              <a:schemeClr val="tx1"/>
            </a:solidFill>
            <a:miter lim="800000"/>
            <a:headEnd/>
            <a:tailEnd/>
          </a:ln>
          <a:effectLst/>
          <a:extLst/>
        </p:spPr>
        <p:txBody>
          <a:bodyPr wrap="none" lIns="95784" tIns="47892" rIns="95784" bIns="47892" anchor="ctr"/>
          <a:lstStyle/>
          <a:p>
            <a:pPr algn="ctr"/>
            <a:r>
              <a:rPr lang="en-GB" altLang="en-US" sz="1200" b="1" dirty="0">
                <a:solidFill>
                  <a:prstClr val="white"/>
                </a:solidFill>
              </a:rPr>
              <a:t>Jul 2018 – Mar 2019</a:t>
            </a:r>
          </a:p>
        </p:txBody>
      </p:sp>
      <p:sp>
        <p:nvSpPr>
          <p:cNvPr id="33" name="Rectangle 10">
            <a:extLst>
              <a:ext uri="{FF2B5EF4-FFF2-40B4-BE49-F238E27FC236}">
                <a16:creationId xmlns="" xmlns:a16="http://schemas.microsoft.com/office/drawing/2014/main" id="{A96E6023-B996-4F1E-BD6A-5CB8C3AD3D64}"/>
              </a:ext>
            </a:extLst>
          </p:cNvPr>
          <p:cNvSpPr>
            <a:spLocks noChangeArrowheads="1"/>
          </p:cNvSpPr>
          <p:nvPr/>
        </p:nvSpPr>
        <p:spPr bwMode="auto">
          <a:xfrm>
            <a:off x="7342832" y="703124"/>
            <a:ext cx="1454588" cy="173000"/>
          </a:xfrm>
          <a:prstGeom prst="rect">
            <a:avLst/>
          </a:prstGeom>
          <a:solidFill>
            <a:schemeClr val="accent1"/>
          </a:solidFill>
          <a:ln w="19050" algn="ctr">
            <a:solidFill>
              <a:schemeClr val="tx1"/>
            </a:solidFill>
            <a:miter lim="800000"/>
            <a:headEnd/>
            <a:tailEnd/>
          </a:ln>
          <a:effectLst/>
          <a:extLst/>
        </p:spPr>
        <p:txBody>
          <a:bodyPr wrap="none" lIns="95784" tIns="47892" rIns="95784" bIns="47892" anchor="ctr"/>
          <a:lstStyle/>
          <a:p>
            <a:pPr algn="ctr"/>
            <a:r>
              <a:rPr lang="en-GB" altLang="en-US" sz="1200" b="1" dirty="0">
                <a:solidFill>
                  <a:prstClr val="white"/>
                </a:solidFill>
              </a:rPr>
              <a:t>Apr 2019 –  2020</a:t>
            </a:r>
          </a:p>
        </p:txBody>
      </p:sp>
      <p:sp>
        <p:nvSpPr>
          <p:cNvPr id="35" name="Pentagon 22">
            <a:extLst>
              <a:ext uri="{FF2B5EF4-FFF2-40B4-BE49-F238E27FC236}">
                <a16:creationId xmlns="" xmlns:a16="http://schemas.microsoft.com/office/drawing/2014/main" id="{1B4252CD-CF42-4F44-AFA0-FAED61C8302D}"/>
              </a:ext>
            </a:extLst>
          </p:cNvPr>
          <p:cNvSpPr/>
          <p:nvPr/>
        </p:nvSpPr>
        <p:spPr>
          <a:xfrm>
            <a:off x="2992185" y="1541568"/>
            <a:ext cx="2266972" cy="369046"/>
          </a:xfrm>
          <a:prstGeom prst="homePlate">
            <a:avLst/>
          </a:prstGeom>
          <a:solidFill>
            <a:schemeClr val="accent1"/>
          </a:solidFill>
          <a:ln w="9525" algn="ctr">
            <a:solidFill>
              <a:srgbClr val="01B395"/>
            </a:solidFill>
            <a:miter lim="800000"/>
            <a:headEnd/>
            <a:tailEnd/>
          </a:ln>
          <a:effectLst/>
        </p:spPr>
        <p:txBody>
          <a:bodyPr anchor="ctr"/>
          <a:lstStyle/>
          <a:p>
            <a:pPr algn="ctr" fontAlgn="base">
              <a:spcAft>
                <a:spcPct val="0"/>
              </a:spcAft>
            </a:pPr>
            <a:r>
              <a:rPr lang="en-GB" sz="1000" dirty="0">
                <a:solidFill>
                  <a:srgbClr val="FFFFFF"/>
                </a:solidFill>
              </a:rPr>
              <a:t>Test opt-out service</a:t>
            </a:r>
          </a:p>
        </p:txBody>
      </p:sp>
      <p:sp>
        <p:nvSpPr>
          <p:cNvPr id="21" name="Pentagon 43">
            <a:extLst>
              <a:ext uri="{FF2B5EF4-FFF2-40B4-BE49-F238E27FC236}">
                <a16:creationId xmlns="" xmlns:a16="http://schemas.microsoft.com/office/drawing/2014/main" id="{AB8794AB-18FE-49B2-91C7-32085A8FCF59}"/>
              </a:ext>
            </a:extLst>
          </p:cNvPr>
          <p:cNvSpPr/>
          <p:nvPr/>
        </p:nvSpPr>
        <p:spPr>
          <a:xfrm>
            <a:off x="3275857" y="1028344"/>
            <a:ext cx="1983300" cy="330749"/>
          </a:xfrm>
          <a:prstGeom prst="homePlate">
            <a:avLst/>
          </a:prstGeom>
          <a:solidFill>
            <a:schemeClr val="accent1"/>
          </a:solidFill>
          <a:ln w="9525" algn="ctr">
            <a:solidFill>
              <a:srgbClr val="01B395"/>
            </a:solidFill>
            <a:miter lim="800000"/>
            <a:headEnd/>
            <a:tailEnd/>
          </a:ln>
          <a:effectLst/>
        </p:spPr>
        <p:txBody>
          <a:bodyPr anchor="ctr"/>
          <a:lstStyle/>
          <a:p>
            <a:pPr algn="ctr" fontAlgn="base">
              <a:spcAft>
                <a:spcPct val="0"/>
              </a:spcAft>
            </a:pPr>
            <a:r>
              <a:rPr lang="en-GB" sz="1000" dirty="0">
                <a:solidFill>
                  <a:srgbClr val="FFFFFF"/>
                </a:solidFill>
              </a:rPr>
              <a:t>Readying organisations for implementation</a:t>
            </a:r>
          </a:p>
        </p:txBody>
      </p:sp>
      <p:sp>
        <p:nvSpPr>
          <p:cNvPr id="27" name="Pentagon 33">
            <a:extLst>
              <a:ext uri="{FF2B5EF4-FFF2-40B4-BE49-F238E27FC236}">
                <a16:creationId xmlns="" xmlns:a16="http://schemas.microsoft.com/office/drawing/2014/main" id="{4A8D54D8-310B-4EF5-B7B1-A58EA1386519}"/>
              </a:ext>
            </a:extLst>
          </p:cNvPr>
          <p:cNvSpPr/>
          <p:nvPr/>
        </p:nvSpPr>
        <p:spPr>
          <a:xfrm>
            <a:off x="2999286" y="4093342"/>
            <a:ext cx="2028152" cy="348430"/>
          </a:xfrm>
          <a:prstGeom prst="homePlate">
            <a:avLst/>
          </a:prstGeom>
          <a:solidFill>
            <a:schemeClr val="accent1"/>
          </a:solidFill>
          <a:ln w="9525" algn="ctr">
            <a:solidFill>
              <a:srgbClr val="01B395"/>
            </a:solidFill>
            <a:miter lim="800000"/>
            <a:headEnd/>
            <a:tailEnd/>
          </a:ln>
          <a:effectLst/>
        </p:spPr>
        <p:txBody>
          <a:bodyPr anchor="ctr"/>
          <a:lstStyle/>
          <a:p>
            <a:pPr algn="ctr" fontAlgn="base">
              <a:spcAft>
                <a:spcPct val="0"/>
              </a:spcAft>
            </a:pPr>
            <a:r>
              <a:rPr lang="en-GB" sz="1000" dirty="0">
                <a:solidFill>
                  <a:srgbClr val="FFFFFF"/>
                </a:solidFill>
              </a:rPr>
              <a:t>Develop materials</a:t>
            </a:r>
          </a:p>
        </p:txBody>
      </p:sp>
    </p:spTree>
    <p:extLst>
      <p:ext uri="{BB962C8B-B14F-4D97-AF65-F5344CB8AC3E}">
        <p14:creationId xmlns:p14="http://schemas.microsoft.com/office/powerpoint/2010/main" val="25344064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t>Solution approach</a:t>
            </a:r>
          </a:p>
        </p:txBody>
      </p:sp>
      <p:sp>
        <p:nvSpPr>
          <p:cNvPr id="6" name="TextBox 5"/>
          <p:cNvSpPr txBox="1"/>
          <p:nvPr/>
        </p:nvSpPr>
        <p:spPr>
          <a:xfrm>
            <a:off x="525703" y="900480"/>
            <a:ext cx="3384376" cy="338554"/>
          </a:xfrm>
          <a:prstGeom prst="rect">
            <a:avLst/>
          </a:prstGeom>
          <a:noFill/>
        </p:spPr>
        <p:txBody>
          <a:bodyPr wrap="square" rtlCol="0">
            <a:spAutoFit/>
          </a:bodyPr>
          <a:lstStyle/>
          <a:p>
            <a:r>
              <a:rPr lang="en-GB" sz="1600" b="1" dirty="0"/>
              <a:t>1) Setting preference(s) …</a:t>
            </a:r>
          </a:p>
        </p:txBody>
      </p:sp>
      <p:pic>
        <p:nvPicPr>
          <p:cNvPr id="1030" name="Picture 6" descr="http://www.cliparthut.com/clip-arts/1112/computer-tablet-phone-1112711.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5994" y="845730"/>
            <a:ext cx="1682793" cy="202753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encrypted-tbn1.gstatic.com/images?q=tbn:ANd9GcS7UXF0b-bmT5InI4QkTHmzRAhcgo-GMJ4ekNRHQnX0DltCmaO-bw">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73464" y="1361043"/>
            <a:ext cx="1219200" cy="9144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321321" y="972051"/>
            <a:ext cx="3384376" cy="338554"/>
          </a:xfrm>
          <a:prstGeom prst="rect">
            <a:avLst/>
          </a:prstGeom>
          <a:noFill/>
        </p:spPr>
        <p:txBody>
          <a:bodyPr wrap="square" rtlCol="0">
            <a:spAutoFit/>
          </a:bodyPr>
          <a:lstStyle/>
          <a:p>
            <a:pPr algn="ctr"/>
            <a:r>
              <a:rPr lang="en-GB" sz="1600" b="1" dirty="0"/>
              <a:t>2) Storing preference(s) …</a:t>
            </a:r>
          </a:p>
        </p:txBody>
      </p:sp>
      <p:sp>
        <p:nvSpPr>
          <p:cNvPr id="10" name="TextBox 9"/>
          <p:cNvSpPr txBox="1"/>
          <p:nvPr/>
        </p:nvSpPr>
        <p:spPr>
          <a:xfrm>
            <a:off x="4230925" y="2243063"/>
            <a:ext cx="3384376" cy="246221"/>
          </a:xfrm>
          <a:prstGeom prst="rect">
            <a:avLst/>
          </a:prstGeom>
          <a:noFill/>
        </p:spPr>
        <p:txBody>
          <a:bodyPr wrap="square" rtlCol="0">
            <a:spAutoFit/>
          </a:bodyPr>
          <a:lstStyle/>
          <a:p>
            <a:pPr algn="ctr"/>
            <a:r>
              <a:rPr lang="en-GB" sz="1000" dirty="0"/>
              <a:t>Spine repository</a:t>
            </a:r>
          </a:p>
        </p:txBody>
      </p:sp>
      <p:sp>
        <p:nvSpPr>
          <p:cNvPr id="12" name="TextBox 11"/>
          <p:cNvSpPr txBox="1"/>
          <p:nvPr/>
        </p:nvSpPr>
        <p:spPr>
          <a:xfrm>
            <a:off x="-612576" y="1237932"/>
            <a:ext cx="3384376" cy="246221"/>
          </a:xfrm>
          <a:prstGeom prst="rect">
            <a:avLst/>
          </a:prstGeom>
          <a:noFill/>
        </p:spPr>
        <p:txBody>
          <a:bodyPr wrap="square" rtlCol="0">
            <a:spAutoFit/>
          </a:bodyPr>
          <a:lstStyle/>
          <a:p>
            <a:pPr algn="ctr"/>
            <a:r>
              <a:rPr lang="en-GB" sz="1000" b="1" dirty="0"/>
              <a:t>Patient-facing digital front-end</a:t>
            </a:r>
          </a:p>
        </p:txBody>
      </p:sp>
      <p:sp>
        <p:nvSpPr>
          <p:cNvPr id="13" name="TextBox 12"/>
          <p:cNvSpPr txBox="1"/>
          <p:nvPr/>
        </p:nvSpPr>
        <p:spPr>
          <a:xfrm>
            <a:off x="-265602" y="2522752"/>
            <a:ext cx="3384376" cy="246221"/>
          </a:xfrm>
          <a:prstGeom prst="rect">
            <a:avLst/>
          </a:prstGeom>
          <a:noFill/>
        </p:spPr>
        <p:txBody>
          <a:bodyPr wrap="square" rtlCol="0">
            <a:spAutoFit/>
          </a:bodyPr>
          <a:lstStyle/>
          <a:p>
            <a:pPr algn="ctr"/>
            <a:r>
              <a:rPr lang="en-GB" sz="1000" b="1" dirty="0"/>
              <a:t>Non digital front-end</a:t>
            </a:r>
          </a:p>
        </p:txBody>
      </p:sp>
      <p:sp>
        <p:nvSpPr>
          <p:cNvPr id="3" name="Right Arrow 2"/>
          <p:cNvSpPr/>
          <p:nvPr/>
        </p:nvSpPr>
        <p:spPr>
          <a:xfrm>
            <a:off x="2237292" y="1607300"/>
            <a:ext cx="2640314" cy="347351"/>
          </a:xfrm>
          <a:prstGeom prst="righ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4" descr="Related image">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49400" y="3539919"/>
            <a:ext cx="587079" cy="44030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http://bromley.mylifeportal.co.uk/uploadedImages/Bromley/Bromley_Homepage/QuicklinkContent/Care_Providers/Care%20home%20providers%20icon.png?n=5061">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545848" y="3488710"/>
            <a:ext cx="652808" cy="48960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http://www.smilecaredental.com.au/media/services/2014/07/icon1.pn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290489" y="3452242"/>
            <a:ext cx="701432" cy="52607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016338" y="3447895"/>
            <a:ext cx="787228" cy="590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p:nvGrpSpPr>
        <p:grpSpPr>
          <a:xfrm>
            <a:off x="4508592" y="3266252"/>
            <a:ext cx="1064236" cy="734396"/>
            <a:chOff x="915219" y="3888522"/>
            <a:chExt cx="1529333" cy="1519801"/>
          </a:xfrm>
        </p:grpSpPr>
        <p:pic>
          <p:nvPicPr>
            <p:cNvPr id="14" name="Picture 2" descr="Related image">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72952" y="4274847"/>
              <a:ext cx="1371600" cy="1133476"/>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915219" y="3888522"/>
              <a:ext cx="713138" cy="636931"/>
            </a:xfrm>
            <a:prstGeom prst="rect">
              <a:avLst/>
            </a:prstGeom>
            <a:noFill/>
          </p:spPr>
          <p:txBody>
            <a:bodyPr wrap="square" rtlCol="0">
              <a:spAutoFit/>
            </a:bodyPr>
            <a:lstStyle/>
            <a:p>
              <a:r>
                <a:rPr lang="en-GB" sz="1400" b="1" dirty="0"/>
                <a:t>GP</a:t>
              </a:r>
            </a:p>
          </p:txBody>
        </p:sp>
      </p:grpSp>
      <p:sp>
        <p:nvSpPr>
          <p:cNvPr id="25" name="Right Arrow 24"/>
          <p:cNvSpPr/>
          <p:nvPr/>
        </p:nvSpPr>
        <p:spPr>
          <a:xfrm rot="18942719">
            <a:off x="3723535" y="2631421"/>
            <a:ext cx="1663484" cy="347293"/>
          </a:xfrm>
          <a:prstGeom prst="rightArrow">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Down Arrow 29"/>
          <p:cNvSpPr/>
          <p:nvPr/>
        </p:nvSpPr>
        <p:spPr>
          <a:xfrm>
            <a:off x="8056383" y="4085261"/>
            <a:ext cx="774293" cy="231081"/>
          </a:xfrm>
          <a:prstGeom prst="down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p:cNvSpPr txBox="1"/>
          <p:nvPr/>
        </p:nvSpPr>
        <p:spPr>
          <a:xfrm>
            <a:off x="4228787" y="4393333"/>
            <a:ext cx="4335653" cy="246221"/>
          </a:xfrm>
          <a:prstGeom prst="rect">
            <a:avLst/>
          </a:prstGeom>
          <a:noFill/>
        </p:spPr>
        <p:txBody>
          <a:bodyPr wrap="square" rtlCol="0">
            <a:spAutoFit/>
          </a:bodyPr>
          <a:lstStyle/>
          <a:p>
            <a:pPr algn="ctr"/>
            <a:r>
              <a:rPr lang="en-GB" sz="1000" dirty="0"/>
              <a:t>Local data disseminations</a:t>
            </a:r>
          </a:p>
        </p:txBody>
      </p:sp>
      <p:sp>
        <p:nvSpPr>
          <p:cNvPr id="32" name="Right Arrow 31"/>
          <p:cNvSpPr/>
          <p:nvPr/>
        </p:nvSpPr>
        <p:spPr>
          <a:xfrm rot="17790945">
            <a:off x="4727655" y="2731484"/>
            <a:ext cx="1044569" cy="369127"/>
          </a:xfrm>
          <a:prstGeom prst="rightArrow">
            <a:avLst/>
          </a:prstGeom>
          <a:solidFill>
            <a:srgbClr val="00A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ight Arrow 32"/>
          <p:cNvSpPr/>
          <p:nvPr/>
        </p:nvSpPr>
        <p:spPr>
          <a:xfrm rot="15569096">
            <a:off x="5658773" y="2617660"/>
            <a:ext cx="791878" cy="396166"/>
          </a:xfrm>
          <a:prstGeom prst="rightArrow">
            <a:avLst/>
          </a:prstGeom>
          <a:solidFill>
            <a:srgbClr val="00A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ight Arrow 33"/>
          <p:cNvSpPr/>
          <p:nvPr/>
        </p:nvSpPr>
        <p:spPr>
          <a:xfrm rot="14195251">
            <a:off x="6163709" y="2664810"/>
            <a:ext cx="1347572" cy="401270"/>
          </a:xfrm>
          <a:prstGeom prst="rightArrow">
            <a:avLst/>
          </a:prstGeom>
          <a:solidFill>
            <a:srgbClr val="00A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ight Arrow 34"/>
          <p:cNvSpPr/>
          <p:nvPr/>
        </p:nvSpPr>
        <p:spPr>
          <a:xfrm rot="13434921">
            <a:off x="6580641" y="2500581"/>
            <a:ext cx="1937855" cy="407829"/>
          </a:xfrm>
          <a:prstGeom prst="rightArrow">
            <a:avLst/>
          </a:prstGeom>
          <a:solidFill>
            <a:srgbClr val="00A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Box 35"/>
          <p:cNvSpPr txBox="1"/>
          <p:nvPr/>
        </p:nvSpPr>
        <p:spPr>
          <a:xfrm>
            <a:off x="4335723" y="3243840"/>
            <a:ext cx="3384376" cy="246221"/>
          </a:xfrm>
          <a:prstGeom prst="rect">
            <a:avLst/>
          </a:prstGeom>
          <a:noFill/>
        </p:spPr>
        <p:txBody>
          <a:bodyPr wrap="square" rtlCol="0">
            <a:spAutoFit/>
          </a:bodyPr>
          <a:lstStyle/>
          <a:p>
            <a:pPr algn="ctr"/>
            <a:r>
              <a:rPr lang="en-GB" sz="1000" dirty="0"/>
              <a:t>Opt out look-up service</a:t>
            </a:r>
          </a:p>
        </p:txBody>
      </p:sp>
      <p:sp>
        <p:nvSpPr>
          <p:cNvPr id="37" name="TextBox 36"/>
          <p:cNvSpPr txBox="1"/>
          <p:nvPr/>
        </p:nvSpPr>
        <p:spPr>
          <a:xfrm>
            <a:off x="4440938" y="4642212"/>
            <a:ext cx="3296617" cy="338554"/>
          </a:xfrm>
          <a:prstGeom prst="rect">
            <a:avLst/>
          </a:prstGeom>
          <a:noFill/>
        </p:spPr>
        <p:txBody>
          <a:bodyPr wrap="square" rtlCol="0">
            <a:spAutoFit/>
          </a:bodyPr>
          <a:lstStyle/>
          <a:p>
            <a:r>
              <a:rPr lang="en-GB" sz="1600" b="1" dirty="0"/>
              <a:t>3) Upholding preference(s) …</a:t>
            </a:r>
          </a:p>
        </p:txBody>
      </p:sp>
      <p:sp>
        <p:nvSpPr>
          <p:cNvPr id="9" name="TextBox 8"/>
          <p:cNvSpPr txBox="1"/>
          <p:nvPr/>
        </p:nvSpPr>
        <p:spPr>
          <a:xfrm>
            <a:off x="3296959" y="3443318"/>
            <a:ext cx="931828" cy="461665"/>
          </a:xfrm>
          <a:prstGeom prst="rect">
            <a:avLst/>
          </a:prstGeom>
          <a:noFill/>
        </p:spPr>
        <p:txBody>
          <a:bodyPr wrap="square" rtlCol="0">
            <a:spAutoFit/>
          </a:bodyPr>
          <a:lstStyle/>
          <a:p>
            <a:pPr algn="ctr"/>
            <a:r>
              <a:rPr lang="en-GB" sz="1200" dirty="0">
                <a:latin typeface="Arial Black" panose="020B0A04020102020204" pitchFamily="34" charset="0"/>
              </a:rPr>
              <a:t>National Bodies</a:t>
            </a:r>
          </a:p>
        </p:txBody>
      </p:sp>
      <p:sp>
        <p:nvSpPr>
          <p:cNvPr id="42" name="Down Arrow 41"/>
          <p:cNvSpPr/>
          <p:nvPr/>
        </p:nvSpPr>
        <p:spPr>
          <a:xfrm>
            <a:off x="7290490" y="4092633"/>
            <a:ext cx="774293" cy="231081"/>
          </a:xfrm>
          <a:prstGeom prst="down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Down Arrow 42"/>
          <p:cNvSpPr/>
          <p:nvPr/>
        </p:nvSpPr>
        <p:spPr>
          <a:xfrm>
            <a:off x="6502733" y="4092633"/>
            <a:ext cx="774293" cy="231081"/>
          </a:xfrm>
          <a:prstGeom prst="down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Down Arrow 43"/>
          <p:cNvSpPr/>
          <p:nvPr/>
        </p:nvSpPr>
        <p:spPr>
          <a:xfrm>
            <a:off x="5755276" y="4092633"/>
            <a:ext cx="774293" cy="231081"/>
          </a:xfrm>
          <a:prstGeom prst="down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Down Arrow 44"/>
          <p:cNvSpPr/>
          <p:nvPr/>
        </p:nvSpPr>
        <p:spPr>
          <a:xfrm>
            <a:off x="4644008" y="4083454"/>
            <a:ext cx="774293" cy="231081"/>
          </a:xfrm>
          <a:prstGeom prst="down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Down Arrow 45"/>
          <p:cNvSpPr/>
          <p:nvPr/>
        </p:nvSpPr>
        <p:spPr>
          <a:xfrm>
            <a:off x="3400971" y="3951314"/>
            <a:ext cx="774293" cy="231081"/>
          </a:xfrm>
          <a:prstGeom prst="down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TextBox 46"/>
          <p:cNvSpPr txBox="1"/>
          <p:nvPr/>
        </p:nvSpPr>
        <p:spPr>
          <a:xfrm>
            <a:off x="1997172" y="4182425"/>
            <a:ext cx="3384376" cy="246221"/>
          </a:xfrm>
          <a:prstGeom prst="rect">
            <a:avLst/>
          </a:prstGeom>
          <a:noFill/>
        </p:spPr>
        <p:txBody>
          <a:bodyPr wrap="square" rtlCol="0">
            <a:spAutoFit/>
          </a:bodyPr>
          <a:lstStyle/>
          <a:p>
            <a:pPr algn="ctr"/>
            <a:r>
              <a:rPr lang="en-GB" sz="1000" dirty="0"/>
              <a:t>National data disseminations</a:t>
            </a:r>
          </a:p>
        </p:txBody>
      </p:sp>
      <p:sp>
        <p:nvSpPr>
          <p:cNvPr id="39" name="Right Arrow 2">
            <a:extLst>
              <a:ext uri="{FF2B5EF4-FFF2-40B4-BE49-F238E27FC236}">
                <a16:creationId xmlns="" xmlns:a16="http://schemas.microsoft.com/office/drawing/2014/main" id="{C7C718DE-1B41-46D6-9E21-0D551D6A144B}"/>
              </a:ext>
            </a:extLst>
          </p:cNvPr>
          <p:cNvSpPr/>
          <p:nvPr/>
        </p:nvSpPr>
        <p:spPr>
          <a:xfrm rot="20148488">
            <a:off x="2495266" y="2112608"/>
            <a:ext cx="2520223" cy="347351"/>
          </a:xfrm>
          <a:prstGeom prst="righ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ight Arrow 34">
            <a:extLst>
              <a:ext uri="{FF2B5EF4-FFF2-40B4-BE49-F238E27FC236}">
                <a16:creationId xmlns="" xmlns:a16="http://schemas.microsoft.com/office/drawing/2014/main" id="{9D563D34-C010-47B0-BFC8-28D881D12D2D}"/>
              </a:ext>
            </a:extLst>
          </p:cNvPr>
          <p:cNvSpPr/>
          <p:nvPr/>
        </p:nvSpPr>
        <p:spPr>
          <a:xfrm rot="2599533">
            <a:off x="6771069" y="2648818"/>
            <a:ext cx="1877459" cy="221695"/>
          </a:xfrm>
          <a:prstGeom prst="rightArrow">
            <a:avLst/>
          </a:prstGeom>
          <a:solidFill>
            <a:srgbClr val="C02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ight Arrow 34">
            <a:extLst>
              <a:ext uri="{FF2B5EF4-FFF2-40B4-BE49-F238E27FC236}">
                <a16:creationId xmlns="" xmlns:a16="http://schemas.microsoft.com/office/drawing/2014/main" id="{F054508E-C98D-4093-A353-0DD42D5A5C29}"/>
              </a:ext>
            </a:extLst>
          </p:cNvPr>
          <p:cNvSpPr/>
          <p:nvPr/>
        </p:nvSpPr>
        <p:spPr>
          <a:xfrm rot="3362986">
            <a:off x="6356130" y="2857958"/>
            <a:ext cx="1272448" cy="225448"/>
          </a:xfrm>
          <a:prstGeom prst="rightArrow">
            <a:avLst/>
          </a:prstGeom>
          <a:solidFill>
            <a:srgbClr val="C02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ight Arrow 34">
            <a:extLst>
              <a:ext uri="{FF2B5EF4-FFF2-40B4-BE49-F238E27FC236}">
                <a16:creationId xmlns="" xmlns:a16="http://schemas.microsoft.com/office/drawing/2014/main" id="{8160D7FD-5C77-4D24-B1C1-370DBA443880}"/>
              </a:ext>
            </a:extLst>
          </p:cNvPr>
          <p:cNvSpPr/>
          <p:nvPr/>
        </p:nvSpPr>
        <p:spPr>
          <a:xfrm rot="4674872">
            <a:off x="5769793" y="2854182"/>
            <a:ext cx="762953" cy="209008"/>
          </a:xfrm>
          <a:prstGeom prst="rightArrow">
            <a:avLst/>
          </a:prstGeom>
          <a:solidFill>
            <a:srgbClr val="C02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ight Arrow 34">
            <a:extLst>
              <a:ext uri="{FF2B5EF4-FFF2-40B4-BE49-F238E27FC236}">
                <a16:creationId xmlns="" xmlns:a16="http://schemas.microsoft.com/office/drawing/2014/main" id="{94E08D14-6169-4E48-8AA9-8B39D6264B35}"/>
              </a:ext>
            </a:extLst>
          </p:cNvPr>
          <p:cNvSpPr/>
          <p:nvPr/>
        </p:nvSpPr>
        <p:spPr>
          <a:xfrm rot="6926656">
            <a:off x="4731174" y="2971113"/>
            <a:ext cx="1010312" cy="200347"/>
          </a:xfrm>
          <a:prstGeom prst="rightArrow">
            <a:avLst/>
          </a:prstGeom>
          <a:solidFill>
            <a:srgbClr val="C02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ight Arrow 34">
            <a:extLst>
              <a:ext uri="{FF2B5EF4-FFF2-40B4-BE49-F238E27FC236}">
                <a16:creationId xmlns="" xmlns:a16="http://schemas.microsoft.com/office/drawing/2014/main" id="{2F0A15C7-7944-4FDF-9350-28461013EA03}"/>
              </a:ext>
            </a:extLst>
          </p:cNvPr>
          <p:cNvSpPr/>
          <p:nvPr/>
        </p:nvSpPr>
        <p:spPr>
          <a:xfrm rot="8082991">
            <a:off x="3675829" y="2840358"/>
            <a:ext cx="1619324" cy="217224"/>
          </a:xfrm>
          <a:prstGeom prst="rightArrow">
            <a:avLst/>
          </a:prstGeom>
          <a:solidFill>
            <a:srgbClr val="C02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 xmlns:a16="http://schemas.microsoft.com/office/drawing/2014/main" id="{474D53C8-5DEB-4166-A4BA-2389F263FA0B}"/>
              </a:ext>
            </a:extLst>
          </p:cNvPr>
          <p:cNvPicPr>
            <a:picLocks noChangeAspect="1"/>
          </p:cNvPicPr>
          <p:nvPr/>
        </p:nvPicPr>
        <p:blipFill>
          <a:blip r:embed="rId16"/>
          <a:stretch>
            <a:fillRect/>
          </a:stretch>
        </p:blipFill>
        <p:spPr>
          <a:xfrm>
            <a:off x="4564856" y="2564606"/>
            <a:ext cx="14288" cy="14288"/>
          </a:xfrm>
          <a:prstGeom prst="rect">
            <a:avLst/>
          </a:prstGeom>
        </p:spPr>
      </p:pic>
      <p:pic>
        <p:nvPicPr>
          <p:cNvPr id="22" name="Picture 21">
            <a:extLst>
              <a:ext uri="{FF2B5EF4-FFF2-40B4-BE49-F238E27FC236}">
                <a16:creationId xmlns="" xmlns:a16="http://schemas.microsoft.com/office/drawing/2014/main" id="{AEBCB875-E431-4D93-B250-4DD202CD503D}"/>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73802" y="2815743"/>
            <a:ext cx="2279546" cy="2233115"/>
          </a:xfrm>
          <a:prstGeom prst="rect">
            <a:avLst/>
          </a:prstGeom>
        </p:spPr>
      </p:pic>
    </p:spTree>
    <p:extLst>
      <p:ext uri="{BB962C8B-B14F-4D97-AF65-F5344CB8AC3E}">
        <p14:creationId xmlns:p14="http://schemas.microsoft.com/office/powerpoint/2010/main" val="8050435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dirty="0"/>
              <a:t>Policy Position</a:t>
            </a:r>
          </a:p>
        </p:txBody>
      </p:sp>
      <p:sp>
        <p:nvSpPr>
          <p:cNvPr id="6" name="Content Placeholder 5"/>
          <p:cNvSpPr>
            <a:spLocks noGrp="1"/>
          </p:cNvSpPr>
          <p:nvPr>
            <p:ph idx="1"/>
          </p:nvPr>
        </p:nvSpPr>
        <p:spPr/>
        <p:txBody>
          <a:bodyPr>
            <a:normAutofit/>
          </a:bodyPr>
          <a:lstStyle/>
          <a:p>
            <a:pPr marL="0" indent="0">
              <a:buNone/>
            </a:pPr>
            <a:endParaRPr lang="en-GB" sz="2000" dirty="0"/>
          </a:p>
        </p:txBody>
      </p:sp>
      <p:sp>
        <p:nvSpPr>
          <p:cNvPr id="7" name="Slide Number Placeholder 3"/>
          <p:cNvSpPr>
            <a:spLocks noGrp="1"/>
          </p:cNvSpPr>
          <p:nvPr>
            <p:ph type="sldNum" sz="quarter" idx="12"/>
          </p:nvPr>
        </p:nvSpPr>
        <p:spPr>
          <a:xfrm>
            <a:off x="6300192" y="4731990"/>
            <a:ext cx="2133600" cy="273844"/>
          </a:xfrm>
        </p:spPr>
        <p:txBody>
          <a:bodyPr/>
          <a:lstStyle/>
          <a:p>
            <a:fld id="{DC12C2CB-C475-442B-84C1-CBFDBCB34DB3}" type="slidenum">
              <a:rPr lang="en-GB" smtClean="0"/>
              <a:pPr/>
              <a:t>6</a:t>
            </a:fld>
            <a:endParaRPr lang="en-GB" dirty="0"/>
          </a:p>
        </p:txBody>
      </p:sp>
    </p:spTree>
    <p:extLst>
      <p:ext uri="{BB962C8B-B14F-4D97-AF65-F5344CB8AC3E}">
        <p14:creationId xmlns:p14="http://schemas.microsoft.com/office/powerpoint/2010/main" val="1807873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DB43B8CA-02FC-4F73-BAA9-D2CA11B02B5A}"/>
              </a:ext>
            </a:extLst>
          </p:cNvPr>
          <p:cNvPicPr>
            <a:picLocks noChangeAspect="1"/>
          </p:cNvPicPr>
          <p:nvPr/>
        </p:nvPicPr>
        <p:blipFill>
          <a:blip r:embed="rId3"/>
          <a:stretch>
            <a:fillRect/>
          </a:stretch>
        </p:blipFill>
        <p:spPr>
          <a:xfrm>
            <a:off x="4690517" y="997356"/>
            <a:ext cx="1804572" cy="4011516"/>
          </a:xfrm>
          <a:prstGeom prst="rect">
            <a:avLst/>
          </a:prstGeom>
        </p:spPr>
      </p:pic>
      <p:sp>
        <p:nvSpPr>
          <p:cNvPr id="2" name="Title 1">
            <a:extLst>
              <a:ext uri="{FF2B5EF4-FFF2-40B4-BE49-F238E27FC236}">
                <a16:creationId xmlns="" xmlns:a16="http://schemas.microsoft.com/office/drawing/2014/main" id="{B706FDAD-C426-42BF-9AC5-8F7AAD659DC2}"/>
              </a:ext>
            </a:extLst>
          </p:cNvPr>
          <p:cNvSpPr>
            <a:spLocks noGrp="1"/>
          </p:cNvSpPr>
          <p:nvPr>
            <p:ph type="title"/>
          </p:nvPr>
        </p:nvSpPr>
        <p:spPr/>
        <p:txBody>
          <a:bodyPr>
            <a:noAutofit/>
          </a:bodyPr>
          <a:lstStyle/>
          <a:p>
            <a:r>
              <a:rPr lang="en-GB" sz="2800" dirty="0"/>
              <a:t>Applying the national data opt-out</a:t>
            </a:r>
          </a:p>
        </p:txBody>
      </p:sp>
      <p:sp>
        <p:nvSpPr>
          <p:cNvPr id="5" name="Rectangle: Rounded Corners 4">
            <a:extLst>
              <a:ext uri="{FF2B5EF4-FFF2-40B4-BE49-F238E27FC236}">
                <a16:creationId xmlns="" xmlns:a16="http://schemas.microsoft.com/office/drawing/2014/main" id="{9B49ABFB-6545-4322-97C5-C297635FE949}"/>
              </a:ext>
            </a:extLst>
          </p:cNvPr>
          <p:cNvSpPr/>
          <p:nvPr/>
        </p:nvSpPr>
        <p:spPr>
          <a:xfrm>
            <a:off x="544202" y="975719"/>
            <a:ext cx="1863562" cy="4032448"/>
          </a:xfrm>
          <a:prstGeom prst="round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 xmlns:a16="http://schemas.microsoft.com/office/drawing/2014/main" id="{4B8A6056-E81D-48E9-AAA4-CCF9E2159E29}"/>
              </a:ext>
            </a:extLst>
          </p:cNvPr>
          <p:cNvSpPr/>
          <p:nvPr/>
        </p:nvSpPr>
        <p:spPr>
          <a:xfrm>
            <a:off x="2628982" y="996674"/>
            <a:ext cx="1808052" cy="4023348"/>
          </a:xfrm>
          <a:prstGeom prst="roundRect">
            <a:avLst/>
          </a:prstGeom>
          <a:solidFill>
            <a:srgbClr val="FBC1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Graphic 19" descr="Checkmark">
            <a:extLst>
              <a:ext uri="{FF2B5EF4-FFF2-40B4-BE49-F238E27FC236}">
                <a16:creationId xmlns="" xmlns:a16="http://schemas.microsoft.com/office/drawing/2014/main" id="{2033257C-1308-4D47-84DA-E8FD268101D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487573" y="3808834"/>
            <a:ext cx="914400" cy="914400"/>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pic>
        <p:nvPicPr>
          <p:cNvPr id="13" name="Graphic 12" descr="Close">
            <a:extLst>
              <a:ext uri="{FF2B5EF4-FFF2-40B4-BE49-F238E27FC236}">
                <a16:creationId xmlns="" xmlns:a16="http://schemas.microsoft.com/office/drawing/2014/main" id="{B6F4888B-B7D8-42D7-9717-B5B9711942B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3607027" y="3673625"/>
            <a:ext cx="914400" cy="914400"/>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31" name="TextBox 30">
            <a:extLst>
              <a:ext uri="{FF2B5EF4-FFF2-40B4-BE49-F238E27FC236}">
                <a16:creationId xmlns="" xmlns:a16="http://schemas.microsoft.com/office/drawing/2014/main" id="{ED592BC8-72A1-4FB1-8455-4DFDB96180C7}"/>
              </a:ext>
            </a:extLst>
          </p:cNvPr>
          <p:cNvSpPr txBox="1"/>
          <p:nvPr/>
        </p:nvSpPr>
        <p:spPr>
          <a:xfrm>
            <a:off x="490797" y="973178"/>
            <a:ext cx="2045832" cy="1077218"/>
          </a:xfrm>
          <a:prstGeom prst="rect">
            <a:avLst/>
          </a:prstGeom>
          <a:noFill/>
        </p:spPr>
        <p:txBody>
          <a:bodyPr wrap="square" rtlCol="0">
            <a:spAutoFit/>
          </a:bodyPr>
          <a:lstStyle/>
          <a:p>
            <a:pPr algn="ctr"/>
            <a:r>
              <a:rPr lang="en-GB" sz="1600" b="1" dirty="0"/>
              <a:t>Applies to data shared </a:t>
            </a:r>
          </a:p>
          <a:p>
            <a:pPr algn="ctr"/>
            <a:r>
              <a:rPr lang="en-GB" sz="1600" b="1" dirty="0"/>
              <a:t>for planning and research purposes</a:t>
            </a:r>
          </a:p>
        </p:txBody>
      </p:sp>
      <p:sp>
        <p:nvSpPr>
          <p:cNvPr id="32" name="TextBox 31">
            <a:extLst>
              <a:ext uri="{FF2B5EF4-FFF2-40B4-BE49-F238E27FC236}">
                <a16:creationId xmlns="" xmlns:a16="http://schemas.microsoft.com/office/drawing/2014/main" id="{EF1937CC-6506-4FF9-8364-96369F0421AB}"/>
              </a:ext>
            </a:extLst>
          </p:cNvPr>
          <p:cNvSpPr txBox="1"/>
          <p:nvPr/>
        </p:nvSpPr>
        <p:spPr>
          <a:xfrm>
            <a:off x="2653240" y="995299"/>
            <a:ext cx="1783793" cy="1077218"/>
          </a:xfrm>
          <a:prstGeom prst="rect">
            <a:avLst/>
          </a:prstGeom>
          <a:noFill/>
        </p:spPr>
        <p:txBody>
          <a:bodyPr wrap="square" rtlCol="0">
            <a:spAutoFit/>
          </a:bodyPr>
          <a:lstStyle/>
          <a:p>
            <a:pPr algn="ctr"/>
            <a:r>
              <a:rPr lang="en-GB" sz="1600" b="1" dirty="0"/>
              <a:t>Data shared for an individuals care &amp; treatment</a:t>
            </a:r>
          </a:p>
        </p:txBody>
      </p:sp>
      <p:sp>
        <p:nvSpPr>
          <p:cNvPr id="33" name="Rectangle: Rounded Corners 32">
            <a:extLst>
              <a:ext uri="{FF2B5EF4-FFF2-40B4-BE49-F238E27FC236}">
                <a16:creationId xmlns="" xmlns:a16="http://schemas.microsoft.com/office/drawing/2014/main" id="{103CF7EF-F353-4C17-91D3-4D9484996D59}"/>
              </a:ext>
            </a:extLst>
          </p:cNvPr>
          <p:cNvSpPr/>
          <p:nvPr/>
        </p:nvSpPr>
        <p:spPr>
          <a:xfrm>
            <a:off x="6715442" y="998061"/>
            <a:ext cx="1861459" cy="4010106"/>
          </a:xfrm>
          <a:prstGeom prst="roundRect">
            <a:avLst/>
          </a:prstGeom>
          <a:solidFill>
            <a:srgbClr val="FBC1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a:extLst>
              <a:ext uri="{FF2B5EF4-FFF2-40B4-BE49-F238E27FC236}">
                <a16:creationId xmlns="" xmlns:a16="http://schemas.microsoft.com/office/drawing/2014/main" id="{03DBAF0C-39D4-4F40-B222-27B8316C92D5}"/>
              </a:ext>
            </a:extLst>
          </p:cNvPr>
          <p:cNvSpPr txBox="1"/>
          <p:nvPr/>
        </p:nvSpPr>
        <p:spPr>
          <a:xfrm>
            <a:off x="4697387" y="999867"/>
            <a:ext cx="1783793" cy="1077218"/>
          </a:xfrm>
          <a:prstGeom prst="rect">
            <a:avLst/>
          </a:prstGeom>
          <a:noFill/>
        </p:spPr>
        <p:txBody>
          <a:bodyPr wrap="square" rtlCol="0">
            <a:spAutoFit/>
          </a:bodyPr>
          <a:lstStyle/>
          <a:p>
            <a:pPr algn="ctr"/>
            <a:r>
              <a:rPr lang="en-GB" sz="1600" b="1" dirty="0"/>
              <a:t>Legal requirement / public interest / consent</a:t>
            </a:r>
          </a:p>
        </p:txBody>
      </p:sp>
      <p:sp>
        <p:nvSpPr>
          <p:cNvPr id="36" name="TextBox 35">
            <a:extLst>
              <a:ext uri="{FF2B5EF4-FFF2-40B4-BE49-F238E27FC236}">
                <a16:creationId xmlns="" xmlns:a16="http://schemas.microsoft.com/office/drawing/2014/main" id="{E3749B10-F27A-4C5C-9A86-7DF76D19B3D0}"/>
              </a:ext>
            </a:extLst>
          </p:cNvPr>
          <p:cNvSpPr txBox="1"/>
          <p:nvPr/>
        </p:nvSpPr>
        <p:spPr>
          <a:xfrm>
            <a:off x="6725943" y="985033"/>
            <a:ext cx="1783793" cy="584775"/>
          </a:xfrm>
          <a:prstGeom prst="rect">
            <a:avLst/>
          </a:prstGeom>
          <a:noFill/>
        </p:spPr>
        <p:txBody>
          <a:bodyPr wrap="square" rtlCol="0">
            <a:spAutoFit/>
          </a:bodyPr>
          <a:lstStyle/>
          <a:p>
            <a:pPr algn="ctr"/>
            <a:r>
              <a:rPr lang="en-GB" sz="1600" b="1" dirty="0"/>
              <a:t>Data is anonymised</a:t>
            </a:r>
          </a:p>
        </p:txBody>
      </p:sp>
      <p:sp>
        <p:nvSpPr>
          <p:cNvPr id="37" name="TextBox 36">
            <a:extLst>
              <a:ext uri="{FF2B5EF4-FFF2-40B4-BE49-F238E27FC236}">
                <a16:creationId xmlns="" xmlns:a16="http://schemas.microsoft.com/office/drawing/2014/main" id="{1DC48CF2-B629-4687-95D7-4D96E6CCDF50}"/>
              </a:ext>
            </a:extLst>
          </p:cNvPr>
          <p:cNvSpPr txBox="1"/>
          <p:nvPr/>
        </p:nvSpPr>
        <p:spPr>
          <a:xfrm>
            <a:off x="595208" y="4481876"/>
            <a:ext cx="1804513" cy="523220"/>
          </a:xfrm>
          <a:prstGeom prst="rect">
            <a:avLst/>
          </a:prstGeom>
          <a:noFill/>
        </p:spPr>
        <p:txBody>
          <a:bodyPr wrap="square" rtlCol="0">
            <a:spAutoFit/>
          </a:bodyPr>
          <a:lstStyle/>
          <a:p>
            <a:pPr algn="ctr"/>
            <a:r>
              <a:rPr lang="en-GB" sz="1400" b="1" i="1" dirty="0"/>
              <a:t>This</a:t>
            </a:r>
            <a:r>
              <a:rPr lang="en-GB" sz="1400" i="1" dirty="0"/>
              <a:t> </a:t>
            </a:r>
            <a:r>
              <a:rPr lang="en-GB" sz="1400" b="1" i="1" dirty="0"/>
              <a:t>identifies you personally</a:t>
            </a:r>
          </a:p>
        </p:txBody>
      </p:sp>
      <p:sp>
        <p:nvSpPr>
          <p:cNvPr id="38" name="TextBox 37">
            <a:extLst>
              <a:ext uri="{FF2B5EF4-FFF2-40B4-BE49-F238E27FC236}">
                <a16:creationId xmlns="" xmlns:a16="http://schemas.microsoft.com/office/drawing/2014/main" id="{2F8E3339-5401-4F57-90DB-1386892DD76B}"/>
              </a:ext>
            </a:extLst>
          </p:cNvPr>
          <p:cNvSpPr txBox="1"/>
          <p:nvPr/>
        </p:nvSpPr>
        <p:spPr>
          <a:xfrm>
            <a:off x="2637025" y="4481876"/>
            <a:ext cx="1773300" cy="523220"/>
          </a:xfrm>
          <a:prstGeom prst="rect">
            <a:avLst/>
          </a:prstGeom>
          <a:noFill/>
        </p:spPr>
        <p:txBody>
          <a:bodyPr wrap="square" rtlCol="0">
            <a:spAutoFit/>
          </a:bodyPr>
          <a:lstStyle/>
          <a:p>
            <a:pPr algn="ctr"/>
            <a:r>
              <a:rPr lang="en-GB" sz="1400" b="1" i="1" dirty="0"/>
              <a:t>This identifies you personally</a:t>
            </a:r>
          </a:p>
        </p:txBody>
      </p:sp>
      <p:sp>
        <p:nvSpPr>
          <p:cNvPr id="39" name="TextBox 38">
            <a:extLst>
              <a:ext uri="{FF2B5EF4-FFF2-40B4-BE49-F238E27FC236}">
                <a16:creationId xmlns="" xmlns:a16="http://schemas.microsoft.com/office/drawing/2014/main" id="{045D5BE0-2160-4EFA-8442-412D91FF8C5E}"/>
              </a:ext>
            </a:extLst>
          </p:cNvPr>
          <p:cNvSpPr txBox="1"/>
          <p:nvPr/>
        </p:nvSpPr>
        <p:spPr>
          <a:xfrm>
            <a:off x="4697386" y="4481876"/>
            <a:ext cx="1768909" cy="523220"/>
          </a:xfrm>
          <a:prstGeom prst="rect">
            <a:avLst/>
          </a:prstGeom>
          <a:noFill/>
        </p:spPr>
        <p:txBody>
          <a:bodyPr wrap="square" rtlCol="0">
            <a:spAutoFit/>
          </a:bodyPr>
          <a:lstStyle/>
          <a:p>
            <a:pPr algn="ctr"/>
            <a:r>
              <a:rPr lang="en-GB" sz="1400" b="1" i="1" dirty="0"/>
              <a:t>This identifies you personally</a:t>
            </a:r>
          </a:p>
        </p:txBody>
      </p:sp>
      <p:sp>
        <p:nvSpPr>
          <p:cNvPr id="40" name="TextBox 39">
            <a:extLst>
              <a:ext uri="{FF2B5EF4-FFF2-40B4-BE49-F238E27FC236}">
                <a16:creationId xmlns="" xmlns:a16="http://schemas.microsoft.com/office/drawing/2014/main" id="{C7AFEA2D-E9DC-4666-B47A-15EEAC5B0A8B}"/>
              </a:ext>
            </a:extLst>
          </p:cNvPr>
          <p:cNvSpPr txBox="1"/>
          <p:nvPr/>
        </p:nvSpPr>
        <p:spPr>
          <a:xfrm>
            <a:off x="6611700" y="4481876"/>
            <a:ext cx="2012277" cy="523220"/>
          </a:xfrm>
          <a:prstGeom prst="rect">
            <a:avLst/>
          </a:prstGeom>
          <a:noFill/>
        </p:spPr>
        <p:txBody>
          <a:bodyPr wrap="square" rtlCol="0">
            <a:spAutoFit/>
          </a:bodyPr>
          <a:lstStyle/>
          <a:p>
            <a:pPr algn="ctr"/>
            <a:r>
              <a:rPr lang="en-GB" sz="1400" b="1" i="1" dirty="0"/>
              <a:t>This does not identify you personally</a:t>
            </a:r>
          </a:p>
        </p:txBody>
      </p:sp>
      <p:pic>
        <p:nvPicPr>
          <p:cNvPr id="41" name="Graphic 40" descr="Close">
            <a:extLst>
              <a:ext uri="{FF2B5EF4-FFF2-40B4-BE49-F238E27FC236}">
                <a16:creationId xmlns="" xmlns:a16="http://schemas.microsoft.com/office/drawing/2014/main" id="{CD818754-F804-4773-9E6A-D64D387A854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7662502" y="3707943"/>
            <a:ext cx="914400" cy="914400"/>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pic>
        <p:nvPicPr>
          <p:cNvPr id="42" name="Graphic 41" descr="Close">
            <a:extLst>
              <a:ext uri="{FF2B5EF4-FFF2-40B4-BE49-F238E27FC236}">
                <a16:creationId xmlns="" xmlns:a16="http://schemas.microsoft.com/office/drawing/2014/main" id="{ECC1935D-99C9-4F0D-AEEB-4516C623404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5722744" y="3707943"/>
            <a:ext cx="914400" cy="914400"/>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43" name="TextBox 42">
            <a:extLst>
              <a:ext uri="{FF2B5EF4-FFF2-40B4-BE49-F238E27FC236}">
                <a16:creationId xmlns="" xmlns:a16="http://schemas.microsoft.com/office/drawing/2014/main" id="{FD0D41E6-05CE-47AE-9B18-4FCF100C2B63}"/>
              </a:ext>
            </a:extLst>
          </p:cNvPr>
          <p:cNvSpPr txBox="1"/>
          <p:nvPr/>
        </p:nvSpPr>
        <p:spPr>
          <a:xfrm>
            <a:off x="546041" y="2072517"/>
            <a:ext cx="1852533" cy="2292935"/>
          </a:xfrm>
          <a:prstGeom prst="rect">
            <a:avLst/>
          </a:prstGeom>
          <a:noFill/>
        </p:spPr>
        <p:txBody>
          <a:bodyPr wrap="square" rtlCol="0">
            <a:spAutoFit/>
          </a:bodyPr>
          <a:lstStyle/>
          <a:p>
            <a:r>
              <a:rPr lang="en-GB" sz="1300" dirty="0"/>
              <a:t>Is 1 option that covers: Research – finding ways to improve treatments and identify causes of and cures for illnesses</a:t>
            </a:r>
          </a:p>
          <a:p>
            <a:r>
              <a:rPr lang="en-GB" sz="1300" dirty="0"/>
              <a:t>Planning – to improve and enable the efficient and safe provision of health and care services</a:t>
            </a:r>
          </a:p>
        </p:txBody>
      </p:sp>
      <p:sp>
        <p:nvSpPr>
          <p:cNvPr id="44" name="TextBox 43">
            <a:extLst>
              <a:ext uri="{FF2B5EF4-FFF2-40B4-BE49-F238E27FC236}">
                <a16:creationId xmlns="" xmlns:a16="http://schemas.microsoft.com/office/drawing/2014/main" id="{58392BC0-CE1E-43F8-ABB4-F0E167BF8247}"/>
              </a:ext>
            </a:extLst>
          </p:cNvPr>
          <p:cNvSpPr txBox="1"/>
          <p:nvPr/>
        </p:nvSpPr>
        <p:spPr>
          <a:xfrm>
            <a:off x="2626878" y="2065839"/>
            <a:ext cx="1838349" cy="1384995"/>
          </a:xfrm>
          <a:prstGeom prst="rect">
            <a:avLst/>
          </a:prstGeom>
          <a:noFill/>
        </p:spPr>
        <p:txBody>
          <a:bodyPr wrap="square" rtlCol="0">
            <a:spAutoFit/>
          </a:bodyPr>
          <a:lstStyle/>
          <a:p>
            <a:r>
              <a:rPr lang="en-GB" sz="1400" dirty="0"/>
              <a:t>E.g. where data is shared between the health and care professionals in a hospital and in a GP practice</a:t>
            </a:r>
          </a:p>
        </p:txBody>
      </p:sp>
      <p:sp>
        <p:nvSpPr>
          <p:cNvPr id="45" name="TextBox 44">
            <a:extLst>
              <a:ext uri="{FF2B5EF4-FFF2-40B4-BE49-F238E27FC236}">
                <a16:creationId xmlns="" xmlns:a16="http://schemas.microsoft.com/office/drawing/2014/main" id="{BCEF2088-E3A0-4F35-96B6-EC6FB0F0D4B3}"/>
              </a:ext>
            </a:extLst>
          </p:cNvPr>
          <p:cNvSpPr txBox="1"/>
          <p:nvPr/>
        </p:nvSpPr>
        <p:spPr>
          <a:xfrm>
            <a:off x="4683342" y="2074126"/>
            <a:ext cx="1797838" cy="2031325"/>
          </a:xfrm>
          <a:prstGeom prst="rect">
            <a:avLst/>
          </a:prstGeom>
          <a:noFill/>
        </p:spPr>
        <p:txBody>
          <a:bodyPr wrap="square" rtlCol="0">
            <a:spAutoFit/>
          </a:bodyPr>
          <a:lstStyle/>
          <a:p>
            <a:r>
              <a:rPr lang="en-GB" sz="1400" dirty="0"/>
              <a:t>E.g.  There is a mandatory legal requirement such as a court order, to protect the greater interests of the general public or there is explicit consent </a:t>
            </a:r>
          </a:p>
        </p:txBody>
      </p:sp>
      <p:sp>
        <p:nvSpPr>
          <p:cNvPr id="46" name="TextBox 45">
            <a:extLst>
              <a:ext uri="{FF2B5EF4-FFF2-40B4-BE49-F238E27FC236}">
                <a16:creationId xmlns="" xmlns:a16="http://schemas.microsoft.com/office/drawing/2014/main" id="{E96D4E4A-FAF1-47D8-A55B-D85E4E93A61B}"/>
              </a:ext>
            </a:extLst>
          </p:cNvPr>
          <p:cNvSpPr txBox="1"/>
          <p:nvPr/>
        </p:nvSpPr>
        <p:spPr>
          <a:xfrm>
            <a:off x="6725943" y="2072624"/>
            <a:ext cx="1797552" cy="1600438"/>
          </a:xfrm>
          <a:prstGeom prst="rect">
            <a:avLst/>
          </a:prstGeom>
          <a:noFill/>
        </p:spPr>
        <p:txBody>
          <a:bodyPr wrap="square" rtlCol="0">
            <a:spAutoFit/>
          </a:bodyPr>
          <a:lstStyle/>
          <a:p>
            <a:r>
              <a:rPr lang="en-GB" sz="1400" dirty="0"/>
              <a:t>The data shared is determined to be compliant with the ICO Anonymisation: managing data protection risk code of practice</a:t>
            </a:r>
          </a:p>
        </p:txBody>
      </p:sp>
    </p:spTree>
    <p:extLst>
      <p:ext uri="{BB962C8B-B14F-4D97-AF65-F5344CB8AC3E}">
        <p14:creationId xmlns:p14="http://schemas.microsoft.com/office/powerpoint/2010/main" val="37688596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5A53091-5A7A-47CC-B39A-BD567699FEFA}"/>
              </a:ext>
            </a:extLst>
          </p:cNvPr>
          <p:cNvSpPr>
            <a:spLocks noGrp="1"/>
          </p:cNvSpPr>
          <p:nvPr>
            <p:ph type="title"/>
          </p:nvPr>
        </p:nvSpPr>
        <p:spPr/>
        <p:txBody>
          <a:bodyPr>
            <a:normAutofit/>
          </a:bodyPr>
          <a:lstStyle/>
          <a:p>
            <a:r>
              <a:rPr lang="en-GB" sz="2800" dirty="0"/>
              <a:t>When it applies</a:t>
            </a:r>
          </a:p>
        </p:txBody>
      </p:sp>
      <p:sp>
        <p:nvSpPr>
          <p:cNvPr id="3" name="Content Placeholder 2">
            <a:extLst>
              <a:ext uri="{FF2B5EF4-FFF2-40B4-BE49-F238E27FC236}">
                <a16:creationId xmlns="" xmlns:a16="http://schemas.microsoft.com/office/drawing/2014/main" id="{EE547EC4-6E11-4EC1-8624-1B536C0B3676}"/>
              </a:ext>
            </a:extLst>
          </p:cNvPr>
          <p:cNvSpPr>
            <a:spLocks noGrp="1"/>
          </p:cNvSpPr>
          <p:nvPr>
            <p:ph idx="1"/>
          </p:nvPr>
        </p:nvSpPr>
        <p:spPr>
          <a:xfrm>
            <a:off x="720000" y="987574"/>
            <a:ext cx="7704000" cy="4032448"/>
          </a:xfrm>
        </p:spPr>
        <p:txBody>
          <a:bodyPr>
            <a:normAutofit fontScale="62500" lnSpcReduction="20000"/>
          </a:bodyPr>
          <a:lstStyle/>
          <a:p>
            <a:pPr marL="0" indent="0">
              <a:lnSpc>
                <a:spcPct val="120000"/>
              </a:lnSpc>
              <a:spcBef>
                <a:spcPts val="0"/>
              </a:spcBef>
              <a:buNone/>
            </a:pPr>
            <a:r>
              <a:rPr lang="en-GB" sz="2900" dirty="0"/>
              <a:t>The national data opt-out will apply when:</a:t>
            </a:r>
          </a:p>
          <a:p>
            <a:pPr marL="0" indent="0">
              <a:lnSpc>
                <a:spcPct val="120000"/>
              </a:lnSpc>
              <a:spcBef>
                <a:spcPts val="0"/>
              </a:spcBef>
              <a:buNone/>
            </a:pPr>
            <a:endParaRPr lang="en-GB" sz="2200" dirty="0"/>
          </a:p>
          <a:p>
            <a:pPr>
              <a:lnSpc>
                <a:spcPct val="120000"/>
              </a:lnSpc>
              <a:spcBef>
                <a:spcPts val="0"/>
              </a:spcBef>
            </a:pPr>
            <a:r>
              <a:rPr lang="en-GB" sz="2600" dirty="0"/>
              <a:t>personally identifiable data is used for purposes beyond an individual’s care and treatment</a:t>
            </a:r>
          </a:p>
          <a:p>
            <a:pPr>
              <a:lnSpc>
                <a:spcPct val="120000"/>
              </a:lnSpc>
              <a:spcBef>
                <a:spcPts val="0"/>
              </a:spcBef>
            </a:pPr>
            <a:endParaRPr lang="en-GB" sz="2600" dirty="0"/>
          </a:p>
          <a:p>
            <a:pPr>
              <a:lnSpc>
                <a:spcPct val="120000"/>
              </a:lnSpc>
              <a:spcBef>
                <a:spcPts val="0"/>
              </a:spcBef>
            </a:pPr>
            <a:r>
              <a:rPr lang="en-GB" sz="2600" dirty="0"/>
              <a:t>the legal bases to use the data is based on approvals made under:</a:t>
            </a:r>
          </a:p>
          <a:p>
            <a:pPr marL="720725" lvl="1" indent="-363538">
              <a:lnSpc>
                <a:spcPct val="120000"/>
              </a:lnSpc>
              <a:spcBef>
                <a:spcPts val="0"/>
              </a:spcBef>
            </a:pPr>
            <a:r>
              <a:rPr lang="en-GB" sz="2600" dirty="0"/>
              <a:t>regulation 2 (medical purposes related to the diagnosis or treatment of neoplasia i.e. cancer); or</a:t>
            </a:r>
          </a:p>
          <a:p>
            <a:pPr marL="720725" lvl="1" indent="-363538">
              <a:lnSpc>
                <a:spcPct val="120000"/>
              </a:lnSpc>
              <a:spcBef>
                <a:spcPts val="0"/>
              </a:spcBef>
            </a:pPr>
            <a:r>
              <a:rPr lang="en-GB" sz="2600" dirty="0"/>
              <a:t>regulation 5 (general medical purposes including medical research)</a:t>
            </a:r>
          </a:p>
          <a:p>
            <a:pPr marL="720725" lvl="1" indent="-363538">
              <a:lnSpc>
                <a:spcPct val="120000"/>
              </a:lnSpc>
              <a:spcBef>
                <a:spcPts val="0"/>
              </a:spcBef>
            </a:pPr>
            <a:endParaRPr lang="en-GB" sz="2600" dirty="0"/>
          </a:p>
          <a:p>
            <a:pPr marL="357188" indent="0">
              <a:lnSpc>
                <a:spcPct val="120000"/>
              </a:lnSpc>
              <a:spcBef>
                <a:spcPts val="0"/>
              </a:spcBef>
              <a:buNone/>
            </a:pPr>
            <a:r>
              <a:rPr lang="en-GB" sz="2600" dirty="0"/>
              <a:t>of the Control of Patient Information Regulations 2002 under the NHS Act 2006 s251</a:t>
            </a:r>
          </a:p>
          <a:p>
            <a:pPr marL="0" indent="0">
              <a:lnSpc>
                <a:spcPct val="120000"/>
              </a:lnSpc>
              <a:spcBef>
                <a:spcPts val="0"/>
              </a:spcBef>
              <a:buNone/>
            </a:pPr>
            <a:endParaRPr lang="en-GB" sz="2200" dirty="0"/>
          </a:p>
          <a:p>
            <a:pPr>
              <a:lnSpc>
                <a:spcPct val="120000"/>
              </a:lnSpc>
              <a:spcBef>
                <a:spcPts val="0"/>
              </a:spcBef>
            </a:pPr>
            <a:r>
              <a:rPr lang="en-GB" sz="2600" dirty="0"/>
              <a:t>The Confidentiality Advisory Group which provides independent expert advice on applications for data use under s251 can in some cases agree that opt-outs do not apply but have indicated that this would only be in exceptional circumstances</a:t>
            </a:r>
          </a:p>
        </p:txBody>
      </p:sp>
      <p:sp>
        <p:nvSpPr>
          <p:cNvPr id="5" name="Slide Number Placeholder 3">
            <a:extLst>
              <a:ext uri="{FF2B5EF4-FFF2-40B4-BE49-F238E27FC236}">
                <a16:creationId xmlns="" xmlns:a16="http://schemas.microsoft.com/office/drawing/2014/main" id="{123D29C3-B24E-45C5-B681-3FFF11245EB9}"/>
              </a:ext>
            </a:extLst>
          </p:cNvPr>
          <p:cNvSpPr txBox="1">
            <a:spLocks/>
          </p:cNvSpPr>
          <p:nvPr/>
        </p:nvSpPr>
        <p:spPr>
          <a:xfrm>
            <a:off x="8676456" y="4659982"/>
            <a:ext cx="405408" cy="273844"/>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C12C2CB-C475-442B-84C1-CBFDBCB34DB3}" type="slidenum">
              <a:rPr lang="en-GB" smtClean="0"/>
              <a:pPr/>
              <a:t>8</a:t>
            </a:fld>
            <a:endParaRPr lang="en-GB" dirty="0"/>
          </a:p>
        </p:txBody>
      </p:sp>
    </p:spTree>
    <p:extLst>
      <p:ext uri="{BB962C8B-B14F-4D97-AF65-F5344CB8AC3E}">
        <p14:creationId xmlns:p14="http://schemas.microsoft.com/office/powerpoint/2010/main" val="23728314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5A53091-5A7A-47CC-B39A-BD567699FEFA}"/>
              </a:ext>
            </a:extLst>
          </p:cNvPr>
          <p:cNvSpPr>
            <a:spLocks noGrp="1"/>
          </p:cNvSpPr>
          <p:nvPr>
            <p:ph type="title"/>
          </p:nvPr>
        </p:nvSpPr>
        <p:spPr/>
        <p:txBody>
          <a:bodyPr>
            <a:normAutofit/>
          </a:bodyPr>
          <a:lstStyle/>
          <a:p>
            <a:r>
              <a:rPr lang="en-GB" sz="2800" dirty="0"/>
              <a:t>When it does not apply</a:t>
            </a:r>
          </a:p>
        </p:txBody>
      </p:sp>
      <p:sp>
        <p:nvSpPr>
          <p:cNvPr id="3" name="Content Placeholder 2">
            <a:extLst>
              <a:ext uri="{FF2B5EF4-FFF2-40B4-BE49-F238E27FC236}">
                <a16:creationId xmlns="" xmlns:a16="http://schemas.microsoft.com/office/drawing/2014/main" id="{EE547EC4-6E11-4EC1-8624-1B536C0B3676}"/>
              </a:ext>
            </a:extLst>
          </p:cNvPr>
          <p:cNvSpPr>
            <a:spLocks noGrp="1"/>
          </p:cNvSpPr>
          <p:nvPr>
            <p:ph idx="1"/>
          </p:nvPr>
        </p:nvSpPr>
        <p:spPr>
          <a:xfrm>
            <a:off x="720000" y="987574"/>
            <a:ext cx="7704000" cy="4032448"/>
          </a:xfrm>
        </p:spPr>
        <p:txBody>
          <a:bodyPr>
            <a:normAutofit fontScale="55000" lnSpcReduction="20000"/>
          </a:bodyPr>
          <a:lstStyle/>
          <a:p>
            <a:pPr marL="0" indent="0">
              <a:buNone/>
            </a:pPr>
            <a:r>
              <a:rPr lang="en-GB" sz="2900" dirty="0"/>
              <a:t>The national data opt-out will </a:t>
            </a:r>
            <a:r>
              <a:rPr lang="en-GB" sz="2900" b="1" dirty="0"/>
              <a:t>not</a:t>
            </a:r>
            <a:r>
              <a:rPr lang="en-GB" sz="2900" dirty="0"/>
              <a:t> apply when:</a:t>
            </a:r>
          </a:p>
          <a:p>
            <a:pPr marL="0" indent="0">
              <a:buNone/>
            </a:pPr>
            <a:endParaRPr lang="en-GB" sz="2500" dirty="0"/>
          </a:p>
          <a:p>
            <a:r>
              <a:rPr lang="en-GB" sz="2500" dirty="0"/>
              <a:t>personally identifiable data is used for the patients individual care and treatment</a:t>
            </a:r>
          </a:p>
          <a:p>
            <a:endParaRPr lang="en-GB" sz="2500" dirty="0"/>
          </a:p>
          <a:p>
            <a:r>
              <a:rPr lang="en-GB" sz="2500" dirty="0"/>
              <a:t>the patient has given explicit consent for the use of their data for the purpose being considered this includes where the consent may have been given prior to the patient registering a national data opt-out</a:t>
            </a:r>
          </a:p>
          <a:p>
            <a:endParaRPr lang="en-GB" sz="2500" dirty="0"/>
          </a:p>
          <a:p>
            <a:r>
              <a:rPr lang="en-GB" sz="2500" dirty="0"/>
              <a:t>data is being provided under a mandatory legal requirement that means a data controller must provide the data (such as where there is a court order or the Care Quality Commission have used their statutory powers to require information for inspection purposes)</a:t>
            </a:r>
          </a:p>
          <a:p>
            <a:endParaRPr lang="en-GB" sz="2500" dirty="0"/>
          </a:p>
          <a:p>
            <a:r>
              <a:rPr lang="en-GB" sz="2500" dirty="0"/>
              <a:t>there is an overriding public interest (such as to support the investigation of serious crime and/or to prevent abuse or serious harm to others and this includes approvals made under regulation 3 of the Control of Patient Information Regulations 2002 i.e. communicable diseases and other public health risks)</a:t>
            </a:r>
          </a:p>
          <a:p>
            <a:endParaRPr lang="en-GB" sz="2500" dirty="0"/>
          </a:p>
          <a:p>
            <a:r>
              <a:rPr lang="en-GB" sz="2500" dirty="0"/>
              <a:t>data is provided in an anonymised form such that it meets the </a:t>
            </a:r>
            <a:r>
              <a:rPr lang="en-GB" sz="2500" dirty="0">
                <a:hlinkClick r:id="rId3"/>
              </a:rPr>
              <a:t>Anonymisation: managing data protection risk code of practice</a:t>
            </a:r>
            <a:r>
              <a:rPr lang="en-GB" sz="2500" dirty="0"/>
              <a:t> – issued by the Information Commissioner’s Office</a:t>
            </a:r>
            <a:endParaRPr lang="en-GB" dirty="0">
              <a:solidFill>
                <a:srgbClr val="FF0000"/>
              </a:solidFill>
            </a:endParaRPr>
          </a:p>
        </p:txBody>
      </p:sp>
      <p:sp>
        <p:nvSpPr>
          <p:cNvPr id="5" name="Slide Number Placeholder 3">
            <a:extLst>
              <a:ext uri="{FF2B5EF4-FFF2-40B4-BE49-F238E27FC236}">
                <a16:creationId xmlns="" xmlns:a16="http://schemas.microsoft.com/office/drawing/2014/main" id="{CE071763-63C3-4ED7-A5DF-F97CAC6CDEFF}"/>
              </a:ext>
            </a:extLst>
          </p:cNvPr>
          <p:cNvSpPr txBox="1">
            <a:spLocks/>
          </p:cNvSpPr>
          <p:nvPr/>
        </p:nvSpPr>
        <p:spPr>
          <a:xfrm>
            <a:off x="8676456" y="4659982"/>
            <a:ext cx="405408" cy="273844"/>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C12C2CB-C475-442B-84C1-CBFDBCB34DB3}" type="slidenum">
              <a:rPr lang="en-GB" smtClean="0"/>
              <a:pPr/>
              <a:t>9</a:t>
            </a:fld>
            <a:endParaRPr lang="en-GB" dirty="0"/>
          </a:p>
        </p:txBody>
      </p:sp>
    </p:spTree>
    <p:extLst>
      <p:ext uri="{BB962C8B-B14F-4D97-AF65-F5344CB8AC3E}">
        <p14:creationId xmlns:p14="http://schemas.microsoft.com/office/powerpoint/2010/main" val="3148786944"/>
      </p:ext>
    </p:extLst>
  </p:cSld>
  <p:clrMapOvr>
    <a:masterClrMapping/>
  </p:clrMapOvr>
  <p:timing>
    <p:tnLst>
      <p:par>
        <p:cTn id="1" dur="indefinite" restart="never" nodeType="tmRoot"/>
      </p:par>
    </p:tnLst>
  </p:timing>
</p:sld>
</file>

<file path=ppt/theme/theme1.xml><?xml version="1.0" encoding="utf-8"?>
<a:theme xmlns:a="http://schemas.openxmlformats.org/drawingml/2006/main" name="02_NHSDigital_template_Plain_Blue_v1">
  <a:themeElements>
    <a:clrScheme name="01-NHS-DIGI-PALETTE-01">
      <a:dk1>
        <a:srgbClr val="0F0F0F"/>
      </a:dk1>
      <a:lt1>
        <a:srgbClr val="FFFFFF"/>
      </a:lt1>
      <a:dk2>
        <a:srgbClr val="033F85"/>
      </a:dk2>
      <a:lt2>
        <a:srgbClr val="F9F9F9"/>
      </a:lt2>
      <a:accent1>
        <a:srgbClr val="005EB8"/>
      </a:accent1>
      <a:accent2>
        <a:srgbClr val="84919C"/>
      </a:accent2>
      <a:accent3>
        <a:srgbClr val="003087"/>
      </a:accent3>
      <a:accent4>
        <a:srgbClr val="5EBCE8"/>
      </a:accent4>
      <a:accent5>
        <a:srgbClr val="CED1D5"/>
      </a:accent5>
      <a:accent6>
        <a:srgbClr val="424D58"/>
      </a:accent6>
      <a:hlink>
        <a:srgbClr val="003087"/>
      </a:hlink>
      <a:folHlink>
        <a:srgbClr val="7C2855"/>
      </a:folHlink>
    </a:clrScheme>
    <a:fontScheme name="Corporate 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SI Q2 Review 18 August 2016">
  <a:themeElements>
    <a:clrScheme name="01-NHS-DIGI-PALETTE-01">
      <a:dk1>
        <a:srgbClr val="0F0F0F"/>
      </a:dk1>
      <a:lt1>
        <a:srgbClr val="FFFFFF"/>
      </a:lt1>
      <a:dk2>
        <a:srgbClr val="033F85"/>
      </a:dk2>
      <a:lt2>
        <a:srgbClr val="F9F9F9"/>
      </a:lt2>
      <a:accent1>
        <a:srgbClr val="005EB8"/>
      </a:accent1>
      <a:accent2>
        <a:srgbClr val="84919C"/>
      </a:accent2>
      <a:accent3>
        <a:srgbClr val="003087"/>
      </a:accent3>
      <a:accent4>
        <a:srgbClr val="5EBCE8"/>
      </a:accent4>
      <a:accent5>
        <a:srgbClr val="CED1D5"/>
      </a:accent5>
      <a:accent6>
        <a:srgbClr val="424D58"/>
      </a:accent6>
      <a:hlink>
        <a:srgbClr val="003087"/>
      </a:hlink>
      <a:folHlink>
        <a:srgbClr val="7C2855"/>
      </a:folHlink>
    </a:clrScheme>
    <a:fontScheme name="Corporate 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PSI Q2 Review 18 August 2016">
  <a:themeElements>
    <a:clrScheme name="01-NHS-DIGI-PALETTE-01">
      <a:dk1>
        <a:srgbClr val="0F0F0F"/>
      </a:dk1>
      <a:lt1>
        <a:srgbClr val="FFFFFF"/>
      </a:lt1>
      <a:dk2>
        <a:srgbClr val="033F85"/>
      </a:dk2>
      <a:lt2>
        <a:srgbClr val="F9F9F9"/>
      </a:lt2>
      <a:accent1>
        <a:srgbClr val="005EB8"/>
      </a:accent1>
      <a:accent2>
        <a:srgbClr val="84919C"/>
      </a:accent2>
      <a:accent3>
        <a:srgbClr val="003087"/>
      </a:accent3>
      <a:accent4>
        <a:srgbClr val="5EBCE8"/>
      </a:accent4>
      <a:accent5>
        <a:srgbClr val="CED1D5"/>
      </a:accent5>
      <a:accent6>
        <a:srgbClr val="424D58"/>
      </a:accent6>
      <a:hlink>
        <a:srgbClr val="003087"/>
      </a:hlink>
      <a:folHlink>
        <a:srgbClr val="7C2855"/>
      </a:folHlink>
    </a:clrScheme>
    <a:fontScheme name="Corporate 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are.data lessons learnt">
  <a:themeElements>
    <a:clrScheme name="01-NHS-DIGI-PALETTE-01">
      <a:dk1>
        <a:srgbClr val="0F0F0F"/>
      </a:dk1>
      <a:lt1>
        <a:srgbClr val="FFFFFF"/>
      </a:lt1>
      <a:dk2>
        <a:srgbClr val="033F85"/>
      </a:dk2>
      <a:lt2>
        <a:srgbClr val="F9F9F9"/>
      </a:lt2>
      <a:accent1>
        <a:srgbClr val="005EB8"/>
      </a:accent1>
      <a:accent2>
        <a:srgbClr val="84919C"/>
      </a:accent2>
      <a:accent3>
        <a:srgbClr val="003087"/>
      </a:accent3>
      <a:accent4>
        <a:srgbClr val="5EBCE8"/>
      </a:accent4>
      <a:accent5>
        <a:srgbClr val="CED1D5"/>
      </a:accent5>
      <a:accent6>
        <a:srgbClr val="424D58"/>
      </a:accent6>
      <a:hlink>
        <a:srgbClr val="003087"/>
      </a:hlink>
      <a:folHlink>
        <a:srgbClr val="7C2855"/>
      </a:folHlink>
    </a:clrScheme>
    <a:fontScheme name="Corporate 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1_care.data lessons learnt">
  <a:themeElements>
    <a:clrScheme name="01-NHS-DIGI-PALETTE-01">
      <a:dk1>
        <a:srgbClr val="0F0F0F"/>
      </a:dk1>
      <a:lt1>
        <a:srgbClr val="FFFFFF"/>
      </a:lt1>
      <a:dk2>
        <a:srgbClr val="033F85"/>
      </a:dk2>
      <a:lt2>
        <a:srgbClr val="F9F9F9"/>
      </a:lt2>
      <a:accent1>
        <a:srgbClr val="005EB8"/>
      </a:accent1>
      <a:accent2>
        <a:srgbClr val="84919C"/>
      </a:accent2>
      <a:accent3>
        <a:srgbClr val="003087"/>
      </a:accent3>
      <a:accent4>
        <a:srgbClr val="5EBCE8"/>
      </a:accent4>
      <a:accent5>
        <a:srgbClr val="CED1D5"/>
      </a:accent5>
      <a:accent6>
        <a:srgbClr val="424D58"/>
      </a:accent6>
      <a:hlink>
        <a:srgbClr val="003087"/>
      </a:hlink>
      <a:folHlink>
        <a:srgbClr val="7C2855"/>
      </a:folHlink>
    </a:clrScheme>
    <a:fontScheme name="Corporate 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6.xml><?xml version="1.0" encoding="utf-8"?>
<a:theme xmlns:a="http://schemas.openxmlformats.org/drawingml/2006/main" name="2_care.data lessons learnt">
  <a:themeElements>
    <a:clrScheme name="01-NHS-DIGI-PALETTE-01">
      <a:dk1>
        <a:srgbClr val="0F0F0F"/>
      </a:dk1>
      <a:lt1>
        <a:srgbClr val="FFFFFF"/>
      </a:lt1>
      <a:dk2>
        <a:srgbClr val="033F85"/>
      </a:dk2>
      <a:lt2>
        <a:srgbClr val="F9F9F9"/>
      </a:lt2>
      <a:accent1>
        <a:srgbClr val="005EB8"/>
      </a:accent1>
      <a:accent2>
        <a:srgbClr val="84919C"/>
      </a:accent2>
      <a:accent3>
        <a:srgbClr val="003087"/>
      </a:accent3>
      <a:accent4>
        <a:srgbClr val="5EBCE8"/>
      </a:accent4>
      <a:accent5>
        <a:srgbClr val="CED1D5"/>
      </a:accent5>
      <a:accent6>
        <a:srgbClr val="424D58"/>
      </a:accent6>
      <a:hlink>
        <a:srgbClr val="003087"/>
      </a:hlink>
      <a:folHlink>
        <a:srgbClr val="7C2855"/>
      </a:folHlink>
    </a:clrScheme>
    <a:fontScheme name="Corporate 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7.xml><?xml version="1.0" encoding="utf-8"?>
<a:theme xmlns:a="http://schemas.openxmlformats.org/drawingml/2006/main" name="2_PSI Q2 Review 18 August 2016">
  <a:themeElements>
    <a:clrScheme name="01-NHS-DIGI-PALETTE-01">
      <a:dk1>
        <a:srgbClr val="0F0F0F"/>
      </a:dk1>
      <a:lt1>
        <a:srgbClr val="FFFFFF"/>
      </a:lt1>
      <a:dk2>
        <a:srgbClr val="033F85"/>
      </a:dk2>
      <a:lt2>
        <a:srgbClr val="F9F9F9"/>
      </a:lt2>
      <a:accent1>
        <a:srgbClr val="005EB8"/>
      </a:accent1>
      <a:accent2>
        <a:srgbClr val="84919C"/>
      </a:accent2>
      <a:accent3>
        <a:srgbClr val="003087"/>
      </a:accent3>
      <a:accent4>
        <a:srgbClr val="5EBCE8"/>
      </a:accent4>
      <a:accent5>
        <a:srgbClr val="CED1D5"/>
      </a:accent5>
      <a:accent6>
        <a:srgbClr val="424D58"/>
      </a:accent6>
      <a:hlink>
        <a:srgbClr val="003087"/>
      </a:hlink>
      <a:folHlink>
        <a:srgbClr val="7C2855"/>
      </a:folHlink>
    </a:clrScheme>
    <a:fontScheme name="Corporate 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slide template">
  <a:themeElements>
    <a:clrScheme name="01-NHS-DIGI-PALETTE-01">
      <a:dk1>
        <a:srgbClr val="0F0F0F"/>
      </a:dk1>
      <a:lt1>
        <a:srgbClr val="FFFFFF"/>
      </a:lt1>
      <a:dk2>
        <a:srgbClr val="033F85"/>
      </a:dk2>
      <a:lt2>
        <a:srgbClr val="F9F9F9"/>
      </a:lt2>
      <a:accent1>
        <a:srgbClr val="005EB8"/>
      </a:accent1>
      <a:accent2>
        <a:srgbClr val="84919C"/>
      </a:accent2>
      <a:accent3>
        <a:srgbClr val="003087"/>
      </a:accent3>
      <a:accent4>
        <a:srgbClr val="5EBCE8"/>
      </a:accent4>
      <a:accent5>
        <a:srgbClr val="CED1D5"/>
      </a:accent5>
      <a:accent6>
        <a:srgbClr val="424D58"/>
      </a:accent6>
      <a:hlink>
        <a:srgbClr val="003087"/>
      </a:hlink>
      <a:folHlink>
        <a:srgbClr val="7C2855"/>
      </a:folHlink>
    </a:clrScheme>
    <a:fontScheme name="Corporate 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04B4CD95BA4294F8EB7D8E19BEE7CA7" ma:contentTypeVersion="0" ma:contentTypeDescription="Create a new document." ma:contentTypeScope="" ma:versionID="ac4c5d8ed06ce5a9b4bf4832a9be1e79">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DCAA05C0-4568-41C2-BC60-434064D0386A}">
  <ds:schemaRefs>
    <ds:schemaRef ds:uri="http://www.w3.org/XML/1998/namespace"/>
    <ds:schemaRef ds:uri="http://schemas.microsoft.com/office/2006/metadata/properties"/>
    <ds:schemaRef ds:uri="http://purl.org/dc/terms/"/>
    <ds:schemaRef ds:uri="http://purl.org/dc/dcmitype/"/>
    <ds:schemaRef ds:uri="http://schemas.microsoft.com/office/2006/documentManagement/types"/>
    <ds:schemaRef ds:uri="http://purl.org/dc/elements/1.1/"/>
    <ds:schemaRef ds:uri="http://schemas.openxmlformats.org/package/2006/metadata/core-properties"/>
  </ds:schemaRefs>
</ds:datastoreItem>
</file>

<file path=customXml/itemProps2.xml><?xml version="1.0" encoding="utf-8"?>
<ds:datastoreItem xmlns:ds="http://schemas.openxmlformats.org/officeDocument/2006/customXml" ds:itemID="{6C41207A-705B-461C-8124-9C49FBBBB49A}">
  <ds:schemaRefs>
    <ds:schemaRef ds:uri="http://schemas.microsoft.com/sharepoint/v3/contenttype/forms"/>
  </ds:schemaRefs>
</ds:datastoreItem>
</file>

<file path=customXml/itemProps3.xml><?xml version="1.0" encoding="utf-8"?>
<ds:datastoreItem xmlns:ds="http://schemas.openxmlformats.org/officeDocument/2006/customXml" ds:itemID="{D83D005A-D041-4B72-9A69-D4486689E0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02_NHSDigital_template_Plain_Blue_v1</Template>
  <TotalTime>3119</TotalTime>
  <Words>3419</Words>
  <Application>Microsoft Office PowerPoint</Application>
  <PresentationFormat>On-screen Show (16:9)</PresentationFormat>
  <Paragraphs>379</Paragraphs>
  <Slides>19</Slides>
  <Notes>18</Notes>
  <HiddenSlides>0</HiddenSlides>
  <MMClips>0</MMClips>
  <ScaleCrop>false</ScaleCrop>
  <HeadingPairs>
    <vt:vector size="4" baseType="variant">
      <vt:variant>
        <vt:lpstr>Theme</vt:lpstr>
      </vt:variant>
      <vt:variant>
        <vt:i4>8</vt:i4>
      </vt:variant>
      <vt:variant>
        <vt:lpstr>Slide Titles</vt:lpstr>
      </vt:variant>
      <vt:variant>
        <vt:i4>19</vt:i4>
      </vt:variant>
    </vt:vector>
  </HeadingPairs>
  <TitlesOfParts>
    <vt:vector size="27" baseType="lpstr">
      <vt:lpstr>02_NHSDigital_template_Plain_Blue_v1</vt:lpstr>
      <vt:lpstr>PSI Q2 Review 18 August 2016</vt:lpstr>
      <vt:lpstr>1_PSI Q2 Review 18 August 2016</vt:lpstr>
      <vt:lpstr>care.data lessons learnt</vt:lpstr>
      <vt:lpstr>1_care.data lessons learnt</vt:lpstr>
      <vt:lpstr>2_care.data lessons learnt</vt:lpstr>
      <vt:lpstr>2_PSI Q2 Review 18 August 2016</vt:lpstr>
      <vt:lpstr>slide template</vt:lpstr>
      <vt:lpstr>PowerPoint Presentation</vt:lpstr>
      <vt:lpstr>The national data opt-out</vt:lpstr>
      <vt:lpstr>NDG Review and Government’s response</vt:lpstr>
      <vt:lpstr>PowerPoint Presentation</vt:lpstr>
      <vt:lpstr>Solution approach</vt:lpstr>
      <vt:lpstr>Policy Position</vt:lpstr>
      <vt:lpstr>Applying the national data opt-out</vt:lpstr>
      <vt:lpstr>When it applies</vt:lpstr>
      <vt:lpstr>When it does not apply</vt:lpstr>
      <vt:lpstr>When it does not apply</vt:lpstr>
      <vt:lpstr>More detailed information will be provided on: </vt:lpstr>
      <vt:lpstr>Fit with General Data Protection Regulations</vt:lpstr>
      <vt:lpstr>GDPR and confidentiality</vt:lpstr>
      <vt:lpstr>Organisational Readiness</vt:lpstr>
      <vt:lpstr>Implemented in two stages</vt:lpstr>
      <vt:lpstr>Materials to support the national data opt-out</vt:lpstr>
      <vt:lpstr>Organisation readiness - Stage 1 </vt:lpstr>
      <vt:lpstr>Stage 1 - Checklist for public awareness</vt:lpstr>
      <vt:lpstr>More information</vt:lpstr>
    </vt:vector>
  </TitlesOfParts>
  <Company>Health &amp; Social Care Information Centre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Mousley Alex</dc:creator>
  <cp:lastModifiedBy>Welford-Dart, Geoffrey</cp:lastModifiedBy>
  <cp:revision>215</cp:revision>
  <cp:lastPrinted>2017-08-22T14:11:54Z</cp:lastPrinted>
  <dcterms:created xsi:type="dcterms:W3CDTF">2016-10-25T13:09:59Z</dcterms:created>
  <dcterms:modified xsi:type="dcterms:W3CDTF">2018-01-10T15:50:20Z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0x010100B04B4CD95BA4294F8EB7D8E19BEE7CA7</vt:lpwstr>
  </property>
</Properties>
</file>